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05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8"/>
  </p:notesMasterIdLst>
  <p:sldIdLst>
    <p:sldId id="256" r:id="rId2"/>
    <p:sldId id="35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33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47" r:id="rId60"/>
    <p:sldId id="348" r:id="rId61"/>
    <p:sldId id="349" r:id="rId62"/>
    <p:sldId id="350" r:id="rId63"/>
    <p:sldId id="351" r:id="rId64"/>
    <p:sldId id="352" r:id="rId65"/>
    <p:sldId id="353" r:id="rId66"/>
    <p:sldId id="318" r:id="rId67"/>
    <p:sldId id="354" r:id="rId68"/>
    <p:sldId id="355" r:id="rId69"/>
    <p:sldId id="356" r:id="rId70"/>
    <p:sldId id="357" r:id="rId71"/>
    <p:sldId id="360" r:id="rId72"/>
    <p:sldId id="361" r:id="rId73"/>
    <p:sldId id="362" r:id="rId74"/>
    <p:sldId id="363" r:id="rId75"/>
    <p:sldId id="364" r:id="rId76"/>
    <p:sldId id="365" r:id="rId77"/>
    <p:sldId id="366" r:id="rId78"/>
    <p:sldId id="367" r:id="rId79"/>
    <p:sldId id="368" r:id="rId80"/>
    <p:sldId id="369" r:id="rId81"/>
    <p:sldId id="370" r:id="rId82"/>
    <p:sldId id="371" r:id="rId83"/>
    <p:sldId id="372" r:id="rId84"/>
    <p:sldId id="359" r:id="rId85"/>
    <p:sldId id="313" r:id="rId86"/>
    <p:sldId id="314" r:id="rId87"/>
    <p:sldId id="315" r:id="rId88"/>
    <p:sldId id="316" r:id="rId89"/>
    <p:sldId id="317" r:id="rId90"/>
    <p:sldId id="319" r:id="rId91"/>
    <p:sldId id="320" r:id="rId92"/>
    <p:sldId id="323" r:id="rId93"/>
    <p:sldId id="321" r:id="rId94"/>
    <p:sldId id="324" r:id="rId95"/>
    <p:sldId id="322" r:id="rId96"/>
    <p:sldId id="325" r:id="rId97"/>
    <p:sldId id="326" r:id="rId98"/>
    <p:sldId id="327" r:id="rId99"/>
    <p:sldId id="328" r:id="rId100"/>
    <p:sldId id="329" r:id="rId101"/>
    <p:sldId id="339" r:id="rId102"/>
    <p:sldId id="340" r:id="rId103"/>
    <p:sldId id="341" r:id="rId104"/>
    <p:sldId id="342" r:id="rId105"/>
    <p:sldId id="343" r:id="rId106"/>
    <p:sldId id="344" r:id="rId107"/>
    <p:sldId id="345" r:id="rId108"/>
    <p:sldId id="346" r:id="rId109"/>
    <p:sldId id="330" r:id="rId110"/>
    <p:sldId id="332" r:id="rId111"/>
    <p:sldId id="333" r:id="rId112"/>
    <p:sldId id="334" r:id="rId113"/>
    <p:sldId id="335" r:id="rId114"/>
    <p:sldId id="336" r:id="rId115"/>
    <p:sldId id="337" r:id="rId116"/>
    <p:sldId id="338" r:id="rId1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89847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A0EA98-5831-4853-B862-C702E6EB345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7412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A0EA98-5831-4853-B862-C702E6EB345C}" type="slidenum">
              <a:rPr lang="en-US" smtClean="0"/>
              <a:pPr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4188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58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E4DF3-2AF4-4D99-92D8-9A80A385C239}" type="datetime1">
              <a:rPr lang="ru-RU" smtClean="0"/>
              <a:pPr/>
              <a:t>06.11.2017</a:t>
            </a:fld>
            <a:endParaRPr lang="ru-RU"/>
          </a:p>
        </p:txBody>
      </p:sp>
      <p:sp>
        <p:nvSpPr>
          <p:cNvPr id="104858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58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702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70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8A218-5624-411A-A94E-FBD7FF3F3C07}" type="datetime1">
              <a:rPr lang="ru-RU" smtClean="0"/>
              <a:pPr/>
              <a:t>06.11.2017</a:t>
            </a:fld>
            <a:endParaRPr lang="ru-RU"/>
          </a:p>
        </p:txBody>
      </p:sp>
      <p:sp>
        <p:nvSpPr>
          <p:cNvPr id="104870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70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6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97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9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104BF-75F7-4A2E-B16F-4234E6EF47E7}" type="datetime1">
              <a:rPr lang="ru-RU" smtClean="0"/>
              <a:pPr/>
              <a:t>06.11.2017</a:t>
            </a:fld>
            <a:endParaRPr lang="ru-RU"/>
          </a:p>
        </p:txBody>
      </p:sp>
      <p:sp>
        <p:nvSpPr>
          <p:cNvPr id="104869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70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9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7EF6D-D12B-4316-B02B-93BB82EC7C24}" type="datetime1">
              <a:rPr lang="ru-RU" smtClean="0"/>
              <a:pPr/>
              <a:t>06.11.2017</a:t>
            </a:fld>
            <a:endParaRPr lang="ru-RU"/>
          </a:p>
        </p:txBody>
      </p:sp>
      <p:sp>
        <p:nvSpPr>
          <p:cNvPr id="104859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59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8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89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9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37DEF-6BDE-4F38-BD28-D8BB685F0FAB}" type="datetime1">
              <a:rPr lang="ru-RU" smtClean="0"/>
              <a:pPr/>
              <a:t>06.11.2017</a:t>
            </a:fld>
            <a:endParaRPr lang="ru-RU"/>
          </a:p>
        </p:txBody>
      </p:sp>
      <p:sp>
        <p:nvSpPr>
          <p:cNvPr id="104869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9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8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8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8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5FFDE-D640-41AB-97F7-58E19BB5B6BA}" type="datetime1">
              <a:rPr lang="ru-RU" smtClean="0"/>
              <a:pPr/>
              <a:t>06.11.2017</a:t>
            </a:fld>
            <a:endParaRPr lang="ru-RU"/>
          </a:p>
        </p:txBody>
      </p:sp>
      <p:sp>
        <p:nvSpPr>
          <p:cNvPr id="104868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8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72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72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72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72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72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0C9B8-6B43-4DC5-B7BA-19D84131F6C8}" type="datetime1">
              <a:rPr lang="ru-RU" smtClean="0"/>
              <a:pPr/>
              <a:t>06.11.2017</a:t>
            </a:fld>
            <a:endParaRPr lang="ru-RU"/>
          </a:p>
        </p:txBody>
      </p:sp>
      <p:sp>
        <p:nvSpPr>
          <p:cNvPr id="104872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72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707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3DC73-3CB8-4442-B7C4-0BDBCE0EA184}" type="datetime1">
              <a:rPr lang="ru-RU" smtClean="0"/>
              <a:pPr/>
              <a:t>06.11.2017</a:t>
            </a:fld>
            <a:endParaRPr lang="ru-RU"/>
          </a:p>
        </p:txBody>
      </p:sp>
      <p:sp>
        <p:nvSpPr>
          <p:cNvPr id="104870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70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DD28-B00F-4F2B-9BC7-0C28DEDE03F6}" type="datetime1">
              <a:rPr lang="ru-RU" smtClean="0"/>
              <a:pPr/>
              <a:t>06.11.2017</a:t>
            </a:fld>
            <a:endParaRPr lang="ru-RU"/>
          </a:p>
        </p:txBody>
      </p:sp>
      <p:sp>
        <p:nvSpPr>
          <p:cNvPr id="104869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9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6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717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718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71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C2F2F-6315-40AF-8196-5EB37BC73057}" type="datetime1">
              <a:rPr lang="ru-RU" smtClean="0"/>
              <a:pPr/>
              <a:t>06.11.2017</a:t>
            </a:fld>
            <a:endParaRPr lang="ru-RU"/>
          </a:p>
        </p:txBody>
      </p:sp>
      <p:sp>
        <p:nvSpPr>
          <p:cNvPr id="104872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721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0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711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1048712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713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0E036-225B-404E-A9C8-EDB7F2B832F8}" type="datetime1">
              <a:rPr lang="ru-RU" smtClean="0"/>
              <a:pPr/>
              <a:t>06.11.2017</a:t>
            </a:fld>
            <a:endParaRPr lang="ru-RU"/>
          </a:p>
        </p:txBody>
      </p:sp>
      <p:sp>
        <p:nvSpPr>
          <p:cNvPr id="104871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71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1AE94-BA48-4B2F-8A46-E2257EA5BD70}" type="datetime1">
              <a:rPr lang="ru-RU" smtClean="0"/>
              <a:pPr/>
              <a:t>06.11.2017</a:t>
            </a:fld>
            <a:endParaRPr lang="ru-RU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hyperlink" Target="https://professorweb.ru/my/entity-framework/6/level1/" TargetMode="External"/><Relationship Id="rId2" Type="http://schemas.openxmlformats.org/officeDocument/2006/relationships/hyperlink" Target="https://metanit.com/sharp/entityframework/1.1.php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7.xml"/><Relationship Id="rId3" Type="http://schemas.openxmlformats.org/officeDocument/2006/relationships/slide" Target="slide17.xml"/><Relationship Id="rId7" Type="http://schemas.openxmlformats.org/officeDocument/2006/relationships/slide" Target="slide51.xml"/><Relationship Id="rId12" Type="http://schemas.openxmlformats.org/officeDocument/2006/relationships/slide" Target="slide11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3.xml"/><Relationship Id="rId11" Type="http://schemas.openxmlformats.org/officeDocument/2006/relationships/slide" Target="slide109.xml"/><Relationship Id="rId5" Type="http://schemas.openxmlformats.org/officeDocument/2006/relationships/slide" Target="slide39.xml"/><Relationship Id="rId10" Type="http://schemas.openxmlformats.org/officeDocument/2006/relationships/slide" Target="slide90.xml"/><Relationship Id="rId4" Type="http://schemas.openxmlformats.org/officeDocument/2006/relationships/slide" Target="slide28.xml"/><Relationship Id="rId9" Type="http://schemas.openxmlformats.org/officeDocument/2006/relationships/slide" Target="slide8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C#. Entity </a:t>
            </a:r>
            <a:r>
              <a:rPr lang="en-US" b="1" dirty="0"/>
              <a:t>Framework</a:t>
            </a:r>
            <a:endParaRPr lang="ru-RU" b="1" dirty="0"/>
          </a:p>
        </p:txBody>
      </p:sp>
      <p:sp>
        <p:nvSpPr>
          <p:cNvPr id="1048587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88224" y="6237312"/>
            <a:ext cx="2133600" cy="365125"/>
          </a:xfrm>
        </p:spPr>
        <p:txBody>
          <a:bodyPr/>
          <a:lstStyle/>
          <a:p>
            <a:fld id="{82332EB2-C9D7-42CD-8514-46F673D44B43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first</a:t>
            </a:r>
            <a:endParaRPr lang="ru-RU" dirty="0"/>
          </a:p>
        </p:txBody>
      </p:sp>
      <p:sp>
        <p:nvSpPr>
          <p:cNvPr id="104861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 smtClean="0"/>
              <a:t>C</a:t>
            </a:r>
            <a:r>
              <a:rPr lang="ru-RU" dirty="0" smtClean="0"/>
              <a:t>начала </a:t>
            </a:r>
            <a:r>
              <a:rPr lang="ru-RU" dirty="0"/>
              <a:t>разработчик создает модель базы данных, по которой затем </a:t>
            </a:r>
            <a:r>
              <a:rPr lang="ru-RU" dirty="0" err="1"/>
              <a:t>Entity</a:t>
            </a:r>
            <a:r>
              <a:rPr lang="ru-RU" dirty="0"/>
              <a:t> </a:t>
            </a:r>
            <a:r>
              <a:rPr lang="ru-RU" dirty="0" err="1"/>
              <a:t>Framework</a:t>
            </a:r>
            <a:r>
              <a:rPr lang="ru-RU" dirty="0"/>
              <a:t> создает реальную базу данных на сервере.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76664"/>
          </a:xfrm>
        </p:spPr>
        <p:txBody>
          <a:bodyPr>
            <a:normAutofit fontScale="55000" lnSpcReduction="20000"/>
          </a:bodyPr>
          <a:lstStyle/>
          <a:p>
            <a:r>
              <a:rPr lang="ru-RU" dirty="0" err="1"/>
              <a:t>Skip</a:t>
            </a:r>
            <a:r>
              <a:rPr lang="ru-RU" dirty="0"/>
              <a:t>: пропускает определенное количество элементов</a:t>
            </a:r>
          </a:p>
          <a:p>
            <a:r>
              <a:rPr lang="ru-RU" dirty="0" err="1"/>
              <a:t>TakeWhile</a:t>
            </a:r>
            <a:r>
              <a:rPr lang="ru-RU" dirty="0"/>
              <a:t>: возвращает цепочку элементов последовательности, до тех пор, пока условие истинно</a:t>
            </a:r>
          </a:p>
          <a:p>
            <a:r>
              <a:rPr lang="ru-RU" dirty="0" err="1"/>
              <a:t>SkipWhile</a:t>
            </a:r>
            <a:r>
              <a:rPr lang="ru-RU" dirty="0"/>
              <a:t>: пропускает элементы в последовательности, пока они удовлетворяют заданному условию, и затем возвращает оставшиеся элементы</a:t>
            </a:r>
          </a:p>
          <a:p>
            <a:r>
              <a:rPr lang="ru-RU" dirty="0" err="1"/>
              <a:t>Concat</a:t>
            </a:r>
            <a:r>
              <a:rPr lang="ru-RU" dirty="0"/>
              <a:t>: объединяет две коллекции</a:t>
            </a:r>
          </a:p>
          <a:p>
            <a:r>
              <a:rPr lang="ru-RU" dirty="0" err="1"/>
              <a:t>Zip</a:t>
            </a:r>
            <a:r>
              <a:rPr lang="ru-RU" dirty="0"/>
              <a:t>: объединяет две коллекции в соответствии с определенным условием</a:t>
            </a:r>
          </a:p>
          <a:p>
            <a:r>
              <a:rPr lang="ru-RU" dirty="0" err="1"/>
              <a:t>First</a:t>
            </a:r>
            <a:r>
              <a:rPr lang="ru-RU" dirty="0"/>
              <a:t>: выбирает первый элемент коллекции</a:t>
            </a:r>
          </a:p>
          <a:p>
            <a:r>
              <a:rPr lang="ru-RU" dirty="0" err="1"/>
              <a:t>FirstOrDefault</a:t>
            </a:r>
            <a:r>
              <a:rPr lang="ru-RU" dirty="0"/>
              <a:t>: выбирает первый элемент коллекции или возвращает значение по умолчанию</a:t>
            </a:r>
          </a:p>
          <a:p>
            <a:r>
              <a:rPr lang="ru-RU" dirty="0" err="1"/>
              <a:t>Single</a:t>
            </a:r>
            <a:r>
              <a:rPr lang="ru-RU" dirty="0"/>
              <a:t>: выбирает единственный элемент коллекции, если коллекция </a:t>
            </a:r>
            <a:r>
              <a:rPr lang="ru-RU" dirty="0" err="1"/>
              <a:t>содердит</a:t>
            </a:r>
            <a:r>
              <a:rPr lang="ru-RU" dirty="0"/>
              <a:t> больше или меньше одного элемента, то генерируется исключение</a:t>
            </a:r>
          </a:p>
          <a:p>
            <a:r>
              <a:rPr lang="ru-RU" dirty="0" err="1"/>
              <a:t>SingleOrDefault</a:t>
            </a:r>
            <a:r>
              <a:rPr lang="ru-RU" dirty="0"/>
              <a:t>: выбирает первый элемент коллекции или возвращает значение по умолчанию</a:t>
            </a:r>
          </a:p>
          <a:p>
            <a:r>
              <a:rPr lang="ru-RU" dirty="0" err="1"/>
              <a:t>ElementAt</a:t>
            </a:r>
            <a:r>
              <a:rPr lang="ru-RU" dirty="0"/>
              <a:t>: выбирает элемент последовательности по определенному индексу</a:t>
            </a:r>
          </a:p>
          <a:p>
            <a:r>
              <a:rPr lang="ru-RU" dirty="0" err="1"/>
              <a:t>ElementAtOrDefault</a:t>
            </a:r>
            <a:r>
              <a:rPr lang="ru-RU" dirty="0"/>
              <a:t>: выбирает элемент коллекции по определенному индексу или возвращает значение по умолчанию, если индекс вне допустимого диапазона</a:t>
            </a:r>
          </a:p>
          <a:p>
            <a:r>
              <a:rPr lang="ru-RU" dirty="0" err="1"/>
              <a:t>Last</a:t>
            </a:r>
            <a:r>
              <a:rPr lang="ru-RU" dirty="0"/>
              <a:t>: выбирает последний элемент коллекции</a:t>
            </a:r>
          </a:p>
          <a:p>
            <a:r>
              <a:rPr lang="ru-RU" dirty="0" err="1"/>
              <a:t>LastOrDefault</a:t>
            </a:r>
            <a:r>
              <a:rPr lang="ru-RU" dirty="0"/>
              <a:t>: выбирает последний элемент коллекции или возвращает значение по умолчанию</a:t>
            </a:r>
          </a:p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166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Выборка и проекция из базы </a:t>
            </a:r>
            <a:r>
              <a:rPr lang="ru-RU" b="1" dirty="0" smtClean="0"/>
              <a:t>данных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Для выборки применяется метод </a:t>
            </a:r>
            <a:r>
              <a:rPr lang="ru-RU" dirty="0" err="1"/>
              <a:t>Where</a:t>
            </a:r>
            <a:r>
              <a:rPr lang="ru-RU" dirty="0"/>
              <a:t>. Выберем из </a:t>
            </a:r>
            <a:r>
              <a:rPr lang="ru-RU" dirty="0" err="1"/>
              <a:t>бд</a:t>
            </a:r>
            <a:r>
              <a:rPr lang="ru-RU" dirty="0"/>
              <a:t> все модели, производитель которых - "</a:t>
            </a:r>
            <a:r>
              <a:rPr lang="ru-RU" dirty="0" err="1"/>
              <a:t>Samsung</a:t>
            </a:r>
            <a:r>
              <a:rPr lang="ru-RU" dirty="0" smtClean="0"/>
              <a:t>":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phones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db.Phones.Where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(p =&gt;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p.Company.Name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== 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"Samsung"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(Phone p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phones)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"{0}.{1} - {2}"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p.Id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p.Price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400050" lvl="1" indent="0">
              <a:buNone/>
            </a:pPr>
            <a:r>
              <a:rPr lang="ru-RU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pPr marL="0" indent="0">
              <a:buNone/>
            </a:pPr>
            <a:r>
              <a:rPr lang="ru-RU" dirty="0"/>
              <a:t>Для выборки одного объекта мы можем использовать метод </a:t>
            </a:r>
            <a:r>
              <a:rPr lang="ru-RU" dirty="0" err="1"/>
              <a:t>Find</a:t>
            </a:r>
            <a:r>
              <a:rPr lang="ru-RU" dirty="0"/>
              <a:t>(). Данный метод не является методом </a:t>
            </a:r>
            <a:r>
              <a:rPr lang="ru-RU" dirty="0" err="1"/>
              <a:t>Linq</a:t>
            </a:r>
            <a:r>
              <a:rPr lang="ru-RU" dirty="0"/>
              <a:t>, он определен у класса </a:t>
            </a:r>
            <a:r>
              <a:rPr lang="ru-RU" dirty="0" err="1"/>
              <a:t>DbSet</a:t>
            </a:r>
            <a:r>
              <a:rPr lang="ru-RU" dirty="0" smtClean="0"/>
              <a:t>: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Phone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myphone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db.Phones.Find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(3); </a:t>
            </a:r>
            <a:r>
              <a:rPr lang="en-US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dirty="0">
                <a:solidFill>
                  <a:srgbClr val="008000"/>
                </a:solidFill>
                <a:latin typeface="Consolas"/>
              </a:rPr>
              <a:t>выберем элемент с </a:t>
            </a:r>
            <a:r>
              <a:rPr lang="en-US" dirty="0">
                <a:solidFill>
                  <a:srgbClr val="008000"/>
                </a:solidFill>
                <a:latin typeface="Consolas"/>
              </a:rPr>
              <a:t>id=3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46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26469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Теперь сделаем проекцию. Допустим, нам надо добавить в результат выборки название компании. Мы можем использовать метод </a:t>
            </a:r>
            <a:r>
              <a:rPr lang="ru-RU" dirty="0" err="1"/>
              <a:t>Include</a:t>
            </a:r>
            <a:r>
              <a:rPr lang="ru-RU" dirty="0"/>
              <a:t> для подсоединения к объекту связанных данных из другой таблицы: </a:t>
            </a:r>
            <a:r>
              <a:rPr lang="ru-RU" dirty="0" err="1"/>
              <a:t>var</a:t>
            </a:r>
            <a:r>
              <a:rPr lang="ru-RU" dirty="0"/>
              <a:t> </a:t>
            </a:r>
            <a:r>
              <a:rPr lang="ru-RU" dirty="0" err="1"/>
              <a:t>phones</a:t>
            </a:r>
            <a:r>
              <a:rPr lang="ru-RU" dirty="0"/>
              <a:t> = </a:t>
            </a:r>
            <a:r>
              <a:rPr lang="ru-RU" dirty="0" err="1"/>
              <a:t>db.Phones.Include</a:t>
            </a:r>
            <a:r>
              <a:rPr lang="ru-RU" dirty="0"/>
              <a:t>(p=&gt;</a:t>
            </a:r>
            <a:r>
              <a:rPr lang="ru-RU" dirty="0" err="1"/>
              <a:t>p.Company</a:t>
            </a:r>
            <a:r>
              <a:rPr lang="ru-RU" dirty="0"/>
              <a:t>). Но не всегда нужны все свойства выбираемых объектов. В этом случае мы можем применить метод </a:t>
            </a:r>
            <a:r>
              <a:rPr lang="ru-RU" dirty="0" err="1"/>
              <a:t>Select</a:t>
            </a:r>
            <a:r>
              <a:rPr lang="ru-RU" dirty="0"/>
              <a:t> для проекции извлеченных данных на новый тип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endParaRPr lang="ru-RU" dirty="0" smtClean="0"/>
          </a:p>
          <a:p>
            <a:pPr marL="400050" lvl="1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phones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db.Phones.Select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(p =&gt;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endParaRPr lang="en-US" dirty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{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Name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Price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p.Price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Company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p.Company.Name</a:t>
            </a:r>
            <a:endParaRPr lang="en-US" dirty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});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phones)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"{0} ({1}) - {2}"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p.Company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p.Price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400050" lvl="1" indent="0">
              <a:buNone/>
            </a:pPr>
            <a:r>
              <a:rPr lang="ru-RU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pPr marL="400050" lvl="1" indent="0">
              <a:buNone/>
            </a:pPr>
            <a:endParaRPr lang="ru-RU" dirty="0" smtClean="0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631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0465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В итоге метод </a:t>
            </a:r>
            <a:r>
              <a:rPr lang="ru-RU" dirty="0" err="1"/>
              <a:t>Select</a:t>
            </a:r>
            <a:r>
              <a:rPr lang="ru-RU" dirty="0"/>
              <a:t> из полученных данных спроецирует новый тип. В </a:t>
            </a:r>
            <a:r>
              <a:rPr lang="ru-RU" dirty="0" err="1"/>
              <a:t>даном</a:t>
            </a:r>
            <a:r>
              <a:rPr lang="ru-RU" dirty="0"/>
              <a:t> случае мы получим данные анонимного типа, но это также может быть определенный пользователем тип. Например</a:t>
            </a:r>
            <a:r>
              <a:rPr lang="ru-RU" dirty="0" smtClean="0"/>
              <a:t>:</a:t>
            </a:r>
            <a:endParaRPr lang="ru-RU" dirty="0" smtClean="0">
              <a:solidFill>
                <a:srgbClr val="0000FF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en-US" dirty="0" smtClean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class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Model</a:t>
            </a:r>
            <a:endParaRPr lang="en-US" dirty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Name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Company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Price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400050" lvl="1" indent="0">
              <a:buNone/>
            </a:pPr>
            <a:r>
              <a:rPr lang="ru-RU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pPr marL="0" indent="0">
              <a:buNone/>
            </a:pPr>
            <a:r>
              <a:rPr lang="ru-RU" dirty="0"/>
              <a:t>И спроецируем выборку на этот тип</a:t>
            </a:r>
            <a:r>
              <a:rPr lang="ru-RU" dirty="0" smtClean="0"/>
              <a:t>:</a:t>
            </a:r>
          </a:p>
          <a:p>
            <a:pPr marL="400050" lvl="1" indent="0">
              <a:buNone/>
            </a:pPr>
            <a:r>
              <a:rPr lang="en-US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phones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db.Phones.Select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(p =&gt;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Model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Name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Price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p.Price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Company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p.Company.Name</a:t>
            </a:r>
            <a:endParaRPr lang="en-US" dirty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});</a:t>
            </a:r>
          </a:p>
          <a:p>
            <a:pPr marL="400050" lvl="1" indent="0">
              <a:buNone/>
            </a:pPr>
            <a:r>
              <a:rPr lang="en-US" dirty="0" err="1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(Model p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phones)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"{0} ({1}) - {2}"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p.Company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p.Price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320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Сортировка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Для упорядочивания полученных из </a:t>
            </a:r>
            <a:r>
              <a:rPr lang="ru-RU" dirty="0" err="1"/>
              <a:t>бд</a:t>
            </a:r>
            <a:r>
              <a:rPr lang="ru-RU" dirty="0"/>
              <a:t> данных по возрастанию служит метод </a:t>
            </a:r>
            <a:r>
              <a:rPr lang="ru-RU" dirty="0" err="1"/>
              <a:t>OrderBy</a:t>
            </a:r>
            <a:r>
              <a:rPr lang="ru-RU" dirty="0"/>
              <a:t> или оператор </a:t>
            </a:r>
            <a:r>
              <a:rPr lang="ru-RU" dirty="0" err="1"/>
              <a:t>orderby</a:t>
            </a:r>
            <a:r>
              <a:rPr lang="ru-RU" dirty="0"/>
              <a:t>. Например, отсортируем объекты по возрастанию по свойству </a:t>
            </a:r>
            <a:r>
              <a:rPr lang="ru-RU" dirty="0" err="1"/>
              <a:t>Name</a:t>
            </a:r>
            <a:r>
              <a:rPr lang="ru-RU" dirty="0" smtClean="0"/>
              <a:t>: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phones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db.Phones.OrderBy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(p =&gt;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(Phone p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phones)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"{0}.{1} - {2}"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p.Id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p.Price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460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Соединение </a:t>
            </a:r>
            <a:r>
              <a:rPr lang="ru-RU" b="1" dirty="0" smtClean="0"/>
              <a:t>таблиц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Для объединения таблиц по определенному критерию используется метод </a:t>
            </a:r>
            <a:r>
              <a:rPr lang="ru-RU" dirty="0" err="1"/>
              <a:t>Join</a:t>
            </a:r>
            <a:r>
              <a:rPr lang="ru-RU" dirty="0"/>
              <a:t>. Например, в нашем случае таблица телефонов и таблица компаний имеет общий критерий - </a:t>
            </a:r>
            <a:r>
              <a:rPr lang="ru-RU" dirty="0" err="1"/>
              <a:t>id</a:t>
            </a:r>
            <a:r>
              <a:rPr lang="ru-RU" dirty="0"/>
              <a:t> компании, по которому можно провести объединение таблиц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phones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db.Phones.Join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db.Companies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dirty="0">
                <a:solidFill>
                  <a:srgbClr val="008000"/>
                </a:solidFill>
                <a:latin typeface="Consolas"/>
              </a:rPr>
              <a:t>второй набор</a:t>
            </a: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    p =&gt; </a:t>
            </a:r>
            <a:r>
              <a:rPr lang="ru-RU" dirty="0" err="1">
                <a:solidFill>
                  <a:srgbClr val="000000"/>
                </a:solidFill>
                <a:latin typeface="Consolas"/>
              </a:rPr>
              <a:t>p.CompanyId</a:t>
            </a:r>
            <a:r>
              <a:rPr lang="ru-RU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ru-RU" dirty="0">
                <a:solidFill>
                  <a:srgbClr val="008000"/>
                </a:solidFill>
                <a:latin typeface="Consolas"/>
              </a:rPr>
              <a:t>// свойство-селектор объекта из первого набора</a:t>
            </a: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    c =&gt; </a:t>
            </a:r>
            <a:r>
              <a:rPr lang="ru-RU" dirty="0" err="1">
                <a:solidFill>
                  <a:srgbClr val="000000"/>
                </a:solidFill>
                <a:latin typeface="Consolas"/>
              </a:rPr>
              <a:t>c.Id</a:t>
            </a:r>
            <a:r>
              <a:rPr lang="ru-RU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ru-RU" dirty="0">
                <a:solidFill>
                  <a:srgbClr val="008000"/>
                </a:solidFill>
                <a:latin typeface="Consolas"/>
              </a:rPr>
              <a:t>// свойство-селектор объекта из второго набора</a:t>
            </a: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(p, c) =&gt;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dirty="0">
                <a:solidFill>
                  <a:srgbClr val="008000"/>
                </a:solidFill>
                <a:latin typeface="Consolas"/>
              </a:rPr>
              <a:t>результат</a:t>
            </a: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    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    Name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    Company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c.Name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    Price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p.Price</a:t>
            </a:r>
            <a:endParaRPr lang="en-US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    });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phones)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"{0} ({1}) - {2}"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p.Company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p.Price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235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Метод </a:t>
            </a:r>
            <a:r>
              <a:rPr lang="ru-RU" dirty="0" err="1"/>
              <a:t>Join</a:t>
            </a:r>
            <a:r>
              <a:rPr lang="ru-RU" dirty="0"/>
              <a:t> принимает четыре параметра:</a:t>
            </a:r>
          </a:p>
          <a:p>
            <a:r>
              <a:rPr lang="ru-RU" dirty="0"/>
              <a:t>вторую таблицу, которая соединяется с текущей</a:t>
            </a:r>
          </a:p>
          <a:p>
            <a:r>
              <a:rPr lang="ru-RU" dirty="0"/>
              <a:t>свойство объекта - столбец из первой таблицы, по которому идет соединение</a:t>
            </a:r>
          </a:p>
          <a:p>
            <a:r>
              <a:rPr lang="ru-RU" dirty="0"/>
              <a:t>свойство объекта - столбец из второй таблицы, по которому идет соединение</a:t>
            </a:r>
          </a:p>
          <a:p>
            <a:r>
              <a:rPr lang="ru-RU" dirty="0"/>
              <a:t>новый объект, который получается в результате соединения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199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Агрегатные </a:t>
            </a:r>
            <a:r>
              <a:rPr lang="ru-RU" b="1" dirty="0" smtClean="0"/>
              <a:t>операции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Количество элементов в выборке</a:t>
            </a:r>
          </a:p>
          <a:p>
            <a:pPr marL="0" indent="0">
              <a:buNone/>
            </a:pPr>
            <a:r>
              <a:rPr lang="ru-RU" dirty="0"/>
              <a:t>Метод </a:t>
            </a:r>
            <a:r>
              <a:rPr lang="ru-RU" dirty="0" err="1"/>
              <a:t>Count</a:t>
            </a:r>
            <a:r>
              <a:rPr lang="ru-RU" dirty="0"/>
              <a:t>() позволяет найти количество элементов в выборке</a:t>
            </a:r>
            <a:r>
              <a:rPr lang="ru-RU" dirty="0" smtClean="0"/>
              <a:t>: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number1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db.Phones.Count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ru-RU" dirty="0">
                <a:solidFill>
                  <a:srgbClr val="008000"/>
                </a:solidFill>
                <a:latin typeface="Consolas"/>
              </a:rPr>
              <a:t>// найдем кол-во моделей, которые в названии содержат </a:t>
            </a:r>
            <a:r>
              <a:rPr lang="ru-RU" dirty="0" err="1">
                <a:solidFill>
                  <a:srgbClr val="008000"/>
                </a:solidFill>
                <a:latin typeface="Consolas"/>
              </a:rPr>
              <a:t>Samsung</a:t>
            </a: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number2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db.Phones.Count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(p =&gt;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p.Name.Contains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"Samsung"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));</a:t>
            </a:r>
          </a:p>
          <a:p>
            <a:pPr marL="400050" lvl="1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(number1);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(number2);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}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972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Для нахождения минимального, максимального и среднего значений по выборке применяются функции </a:t>
            </a:r>
            <a:r>
              <a:rPr lang="ru-RU" dirty="0" err="1"/>
              <a:t>Min</a:t>
            </a:r>
            <a:r>
              <a:rPr lang="ru-RU" dirty="0"/>
              <a:t>(), </a:t>
            </a:r>
            <a:r>
              <a:rPr lang="ru-RU" dirty="0" err="1"/>
              <a:t>Max</a:t>
            </a:r>
            <a:r>
              <a:rPr lang="ru-RU" dirty="0"/>
              <a:t>() и </a:t>
            </a:r>
            <a:r>
              <a:rPr lang="ru-RU" dirty="0" err="1"/>
              <a:t>Average</a:t>
            </a:r>
            <a:r>
              <a:rPr lang="ru-RU" dirty="0"/>
              <a:t>() соответственно. Найдем минимальную, максимальную и среднюю цену по моделям</a:t>
            </a:r>
            <a:r>
              <a:rPr lang="ru-RU" dirty="0" smtClean="0"/>
              <a:t>: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ru-RU" dirty="0">
                <a:solidFill>
                  <a:srgbClr val="008000"/>
                </a:solidFill>
                <a:latin typeface="Consolas"/>
              </a:rPr>
              <a:t>// минимальная цена</a:t>
            </a: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minPrice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db.Phones.Min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(p =&gt;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p.Price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ru-RU" dirty="0">
                <a:solidFill>
                  <a:srgbClr val="008000"/>
                </a:solidFill>
                <a:latin typeface="Consolas"/>
              </a:rPr>
              <a:t>// максимальная цена</a:t>
            </a: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maxPrice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db.Phones.Max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(p =&gt;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p.Price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ru-RU" dirty="0">
                <a:solidFill>
                  <a:srgbClr val="008000"/>
                </a:solidFill>
                <a:latin typeface="Consolas"/>
              </a:rPr>
              <a:t>// средняя цена на телефоны фирмы </a:t>
            </a:r>
            <a:r>
              <a:rPr lang="ru-RU" dirty="0" err="1">
                <a:solidFill>
                  <a:srgbClr val="008000"/>
                </a:solidFill>
                <a:latin typeface="Consolas"/>
              </a:rPr>
              <a:t>Samsung</a:t>
            </a: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double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avgPrice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db.Phones.Where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(p =&gt;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p.Company.Name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== 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"Samsung"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                .Average(p =&gt;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p.Price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400050" lvl="1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minPrice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maxPrice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avgPrice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932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/>
              <a:t>SQL </a:t>
            </a:r>
            <a:r>
              <a:rPr lang="ru-RU" sz="5400" b="1" dirty="0"/>
              <a:t>в </a:t>
            </a:r>
            <a:r>
              <a:rPr lang="en-US" sz="5400" b="1" dirty="0" smtClean="0"/>
              <a:t>Entity Framework</a:t>
            </a:r>
            <a:endParaRPr lang="ru-RU" sz="5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536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first</a:t>
            </a:r>
            <a:endParaRPr lang="ru-RU" dirty="0"/>
          </a:p>
        </p:txBody>
      </p:sp>
      <p:sp>
        <p:nvSpPr>
          <p:cNvPr id="104861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Р</a:t>
            </a:r>
            <a:r>
              <a:rPr lang="ru-RU" dirty="0" smtClean="0"/>
              <a:t>азработчик </a:t>
            </a:r>
            <a:r>
              <a:rPr lang="ru-RU" dirty="0"/>
              <a:t>создает класс модели данных, которые будут храниться в </a:t>
            </a:r>
            <a:r>
              <a:rPr lang="ru-RU" dirty="0" err="1"/>
              <a:t>бд</a:t>
            </a:r>
            <a:r>
              <a:rPr lang="ru-RU" dirty="0"/>
              <a:t>, а затем </a:t>
            </a:r>
            <a:r>
              <a:rPr lang="ru-RU" dirty="0" err="1"/>
              <a:t>Entity</a:t>
            </a:r>
            <a:r>
              <a:rPr lang="ru-RU" dirty="0"/>
              <a:t> </a:t>
            </a:r>
            <a:r>
              <a:rPr lang="ru-RU" dirty="0" err="1"/>
              <a:t>Framework</a:t>
            </a:r>
            <a:r>
              <a:rPr lang="ru-RU" dirty="0"/>
              <a:t> по этой модели генерирует базу данных и ее </a:t>
            </a:r>
            <a:r>
              <a:rPr lang="ru-RU" dirty="0" smtClean="0"/>
              <a:t>таблицы.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Autofit/>
          </a:bodyPr>
          <a:lstStyle/>
          <a:p>
            <a:r>
              <a:rPr lang="ru-RU" sz="2400" dirty="0"/>
              <a:t>В большинстве случае разработчики смогут создать эффективные запросы с помощью методов и операторов LINQ. Однако в </a:t>
            </a:r>
            <a:r>
              <a:rPr lang="ru-RU" sz="2400" dirty="0" err="1"/>
              <a:t>Entity</a:t>
            </a:r>
            <a:r>
              <a:rPr lang="ru-RU" sz="2400" dirty="0"/>
              <a:t> </a:t>
            </a:r>
            <a:r>
              <a:rPr lang="ru-RU" sz="2400" dirty="0" err="1"/>
              <a:t>Framework</a:t>
            </a:r>
            <a:r>
              <a:rPr lang="ru-RU" sz="2400" dirty="0"/>
              <a:t> доступно также прямое выполнение </a:t>
            </a:r>
            <a:r>
              <a:rPr lang="ru-RU" sz="2400" dirty="0" err="1"/>
              <a:t>sql</a:t>
            </a:r>
            <a:r>
              <a:rPr lang="ru-RU" sz="2400" dirty="0"/>
              <a:t>-запросов.</a:t>
            </a:r>
          </a:p>
          <a:p>
            <a:r>
              <a:rPr lang="ru-RU" sz="2400" dirty="0"/>
              <a:t>Для осуществления прямых </a:t>
            </a:r>
            <a:r>
              <a:rPr lang="ru-RU" sz="2400" dirty="0" err="1"/>
              <a:t>sql</a:t>
            </a:r>
            <a:r>
              <a:rPr lang="ru-RU" sz="2400" dirty="0"/>
              <a:t>-запросов к базе данных можно воспользоваться свойством </a:t>
            </a:r>
            <a:r>
              <a:rPr lang="ru-RU" sz="2400" dirty="0" err="1"/>
              <a:t>Database</a:t>
            </a:r>
            <a:r>
              <a:rPr lang="ru-RU" sz="2400" dirty="0"/>
              <a:t>, которое имеется у класса контекста данных. Данное свойство позволяет получать информацию о базе данных, подключении и осуществлять запросы к БД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/>
              <a:t>Например, получим строку подключения:</a:t>
            </a:r>
            <a:endParaRPr lang="en-US" sz="2400" dirty="0"/>
          </a:p>
          <a:p>
            <a:pPr marL="400050" lvl="1" indent="0">
              <a:buNone/>
            </a:pPr>
            <a:r>
              <a:rPr lang="en-US" sz="2400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2400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400050" lvl="1" indent="0">
              <a:buNone/>
            </a:pPr>
            <a:r>
              <a:rPr lang="ru-RU" sz="2400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400050" lvl="1" indent="0">
              <a:buNone/>
            </a:pPr>
            <a:r>
              <a:rPr lang="en-US" sz="2400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sz="2400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sz="2400" dirty="0" smtClean="0">
                <a:solidFill>
                  <a:srgbClr val="000000"/>
                </a:solidFill>
                <a:latin typeface="Consolas"/>
              </a:rPr>
              <a:t>(</a:t>
            </a:r>
            <a:endParaRPr lang="ru-RU" sz="2400" dirty="0" smtClean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en-US" sz="2400" dirty="0" err="1" smtClean="0">
                <a:solidFill>
                  <a:srgbClr val="000000"/>
                </a:solidFill>
                <a:latin typeface="Consolas"/>
              </a:rPr>
              <a:t>db.Database.Connection.ConnectionString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400050" lvl="1" indent="0">
              <a:buNone/>
            </a:pPr>
            <a:r>
              <a:rPr lang="ru-RU" sz="2400" dirty="0">
                <a:solidFill>
                  <a:srgbClr val="000000"/>
                </a:solidFill>
                <a:latin typeface="Consolas"/>
              </a:rPr>
              <a:t>}</a:t>
            </a:r>
            <a:endParaRPr lang="en-US" sz="2400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ru-RU" sz="2400" dirty="0" smtClean="0"/>
              <a:t> </a:t>
            </a:r>
            <a:endParaRPr lang="ru-RU" sz="2400" dirty="0"/>
          </a:p>
          <a:p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766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Непосредственно </a:t>
            </a:r>
            <a:r>
              <a:rPr lang="ru-RU" sz="2400" dirty="0"/>
              <a:t>для создания запроса нам надо использовать метод </a:t>
            </a:r>
            <a:r>
              <a:rPr lang="ru-RU" sz="2400" b="1" dirty="0" err="1"/>
              <a:t>SqlQuery</a:t>
            </a:r>
            <a:r>
              <a:rPr lang="ru-RU" sz="2400" dirty="0"/>
              <a:t>, который принимает в качестве параметра </a:t>
            </a:r>
            <a:r>
              <a:rPr lang="ru-RU" sz="2400" dirty="0" err="1"/>
              <a:t>sql</a:t>
            </a:r>
            <a:r>
              <a:rPr lang="ru-RU" sz="2400" dirty="0"/>
              <a:t>-выражение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pPr marL="0" indent="0">
              <a:buNone/>
            </a:pPr>
            <a:r>
              <a:rPr lang="ru-RU" sz="2400" dirty="0"/>
              <a:t>П</a:t>
            </a:r>
            <a:r>
              <a:rPr lang="ru-RU" sz="2400" dirty="0" smtClean="0"/>
              <a:t>олучим </a:t>
            </a:r>
            <a:r>
              <a:rPr lang="ru-RU" sz="2400" dirty="0"/>
              <a:t>все модели из таблицы </a:t>
            </a:r>
            <a:r>
              <a:rPr lang="ru-RU" sz="2400" dirty="0" err="1"/>
              <a:t>Companies</a:t>
            </a:r>
            <a:r>
              <a:rPr lang="ru-RU" sz="2400" dirty="0" smtClean="0"/>
              <a:t>:</a:t>
            </a:r>
          </a:p>
          <a:p>
            <a:pPr marL="400050" lvl="1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400050" lvl="1" indent="0">
              <a:buNone/>
            </a:pPr>
            <a:r>
              <a:rPr lang="ru-RU" sz="2000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400050" lvl="1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20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comps =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db.Database.SqlQuery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&lt;Company&gt;(</a:t>
            </a:r>
            <a:r>
              <a:rPr lang="en-US" sz="2000" dirty="0">
                <a:solidFill>
                  <a:srgbClr val="A31515"/>
                </a:solidFill>
                <a:latin typeface="Consolas"/>
              </a:rPr>
              <a:t>"SELECT * FROM Companies"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400050" lvl="1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2000" dirty="0" err="1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company 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comps)</a:t>
            </a:r>
          </a:p>
          <a:p>
            <a:pPr marL="400050" lvl="1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sz="2000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company.Name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400050" lvl="1" indent="0">
              <a:buNone/>
            </a:pPr>
            <a:r>
              <a:rPr lang="ru-RU" sz="2000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pPr marL="0" indent="0">
              <a:buNone/>
            </a:pPr>
            <a:r>
              <a:rPr lang="ru-RU" sz="2400" dirty="0" smtClean="0"/>
              <a:t>Выражение </a:t>
            </a:r>
            <a:r>
              <a:rPr lang="ru-RU" sz="2400" dirty="0"/>
              <a:t>SELECT извлекает данные из таблицы. Так как эта таблица сопоставляется с моделью </a:t>
            </a:r>
            <a:r>
              <a:rPr lang="ru-RU" sz="2400" dirty="0" err="1"/>
              <a:t>Company</a:t>
            </a:r>
            <a:r>
              <a:rPr lang="ru-RU" sz="2400" dirty="0"/>
              <a:t> и хранит объекты этой модели, то данный вызов типизируется классом </a:t>
            </a:r>
            <a:r>
              <a:rPr lang="ru-RU" sz="2400" dirty="0" err="1"/>
              <a:t>Company</a:t>
            </a:r>
            <a:r>
              <a:rPr lang="ru-RU" sz="2400" dirty="0"/>
              <a:t>: </a:t>
            </a:r>
            <a:r>
              <a:rPr lang="ru-RU" sz="2400" dirty="0" err="1"/>
              <a:t>db.Database.SqlQuery</a:t>
            </a:r>
            <a:r>
              <a:rPr lang="ru-RU" sz="2400" dirty="0"/>
              <a:t>&lt;</a:t>
            </a:r>
            <a:r>
              <a:rPr lang="ru-RU" sz="2400" dirty="0" err="1"/>
              <a:t>Company</a:t>
            </a:r>
            <a:r>
              <a:rPr lang="ru-RU" sz="2400" dirty="0"/>
              <a:t>&gt;()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79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Другая версия метода </a:t>
            </a:r>
            <a:r>
              <a:rPr lang="ru-RU" dirty="0" err="1"/>
              <a:t>SqlQuery</a:t>
            </a:r>
            <a:r>
              <a:rPr lang="ru-RU" dirty="0"/>
              <a:t>() позволяет использовать параметры. Например, выберем из </a:t>
            </a:r>
            <a:r>
              <a:rPr lang="ru-RU" dirty="0" err="1"/>
              <a:t>бд</a:t>
            </a:r>
            <a:r>
              <a:rPr lang="ru-RU" dirty="0"/>
              <a:t> все модели, которые в названии имеют подстроку "</a:t>
            </a:r>
            <a:r>
              <a:rPr lang="ru-RU" dirty="0" err="1"/>
              <a:t>Samsung</a:t>
            </a:r>
            <a:r>
              <a:rPr lang="ru-RU" dirty="0" smtClean="0"/>
              <a:t>":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System.Data.SqlClient.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SqlParameter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param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System.Data.SqlClient.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SqlParameter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"@name"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"%Samsung%"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400050" lvl="1" indent="0">
              <a:buNone/>
            </a:pPr>
            <a:r>
              <a:rPr lang="en-US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phones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db.Database.SqlQuery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&lt;Phone&gt;(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"SELECT * FROM Phones WHERE Name LIKE @name"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param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phone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phones)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400050" lvl="1" indent="0">
              <a:buNone/>
            </a:pPr>
            <a:r>
              <a:rPr lang="ru-RU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pPr marL="0" indent="0">
              <a:buNone/>
            </a:pPr>
            <a:r>
              <a:rPr lang="ru-RU" dirty="0"/>
              <a:t>Класс </a:t>
            </a:r>
            <a:r>
              <a:rPr lang="ru-RU" b="1" dirty="0" err="1"/>
              <a:t>SqlParameter</a:t>
            </a:r>
            <a:r>
              <a:rPr lang="ru-RU" dirty="0"/>
              <a:t> из пространства имен </a:t>
            </a:r>
            <a:r>
              <a:rPr lang="ru-RU" dirty="0" err="1"/>
              <a:t>System.Data.SqlClient</a:t>
            </a:r>
            <a:r>
              <a:rPr lang="ru-RU" dirty="0"/>
              <a:t> позволяет задать параметр, который затем передается в запрос </a:t>
            </a:r>
            <a:r>
              <a:rPr lang="ru-RU" dirty="0" err="1"/>
              <a:t>sql</a:t>
            </a:r>
            <a:r>
              <a:rPr lang="ru-RU" dirty="0"/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309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Метод </a:t>
            </a:r>
            <a:r>
              <a:rPr lang="ru-RU" dirty="0" err="1"/>
              <a:t>SqlQuery</a:t>
            </a:r>
            <a:r>
              <a:rPr lang="ru-RU" dirty="0"/>
              <a:t>() осуществляет выборку из БД, но кроме выборки нам, возможно, придется удалять, обновлять уже существующие или вставлять новые записи. Для этой цели применяется метод </a:t>
            </a:r>
            <a:r>
              <a:rPr lang="ru-RU" dirty="0" err="1"/>
              <a:t>ExecuteSqlCommand</a:t>
            </a:r>
            <a:r>
              <a:rPr lang="ru-RU" dirty="0"/>
              <a:t>(), который возвращает количество затронутых командой строк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>
                <a:solidFill>
                  <a:srgbClr val="008000"/>
                </a:solidFill>
                <a:latin typeface="Consolas"/>
              </a:rPr>
              <a:t>// вставка</a:t>
            </a: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numberOfRowInserted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db.Database.ExecuteSqlCommand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"INSERT INTO Companies (Name) VALUES ('HTC')"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0" indent="0">
              <a:buNone/>
            </a:pPr>
            <a:r>
              <a:rPr lang="ru-RU" dirty="0">
                <a:solidFill>
                  <a:srgbClr val="008000"/>
                </a:solidFill>
                <a:latin typeface="Consolas"/>
              </a:rPr>
              <a:t>// обновление</a:t>
            </a: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numberOfRowUpdated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db.Database.ExecuteSqlCommand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"UPDATE Companies SET Name='Nokia' WHERE Id=3"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0" indent="0">
              <a:buNone/>
            </a:pPr>
            <a:r>
              <a:rPr lang="ru-RU" dirty="0">
                <a:solidFill>
                  <a:srgbClr val="008000"/>
                </a:solidFill>
                <a:latin typeface="Consolas"/>
              </a:rPr>
              <a:t>// удаление</a:t>
            </a: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numberOfRowDeleted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db.Database.ExecuteSqlCommand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"DELETE FROM Companies WHERE Id=3"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205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Обращение к функции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sz="18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1800" dirty="0" smtClean="0">
                <a:solidFill>
                  <a:srgbClr val="000000"/>
                </a:solidFill>
                <a:latin typeface="Consolas"/>
              </a:rPr>
              <a:t>	</a:t>
            </a:r>
            <a:r>
              <a:rPr lang="en-US" sz="1800" dirty="0" err="1" smtClean="0">
                <a:solidFill>
                  <a:srgbClr val="000000"/>
                </a:solidFill>
                <a:latin typeface="Consolas"/>
              </a:rPr>
              <a:t>System.Data.SqlClient.</a:t>
            </a:r>
            <a:r>
              <a:rPr lang="en-US" sz="1800" dirty="0" err="1" smtClean="0">
                <a:solidFill>
                  <a:srgbClr val="2B91AF"/>
                </a:solidFill>
                <a:latin typeface="Consolas"/>
              </a:rPr>
              <a:t>SqlParameter</a:t>
            </a:r>
            <a:r>
              <a:rPr lang="en-US" sz="1800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/>
              </a:rPr>
              <a:t>param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sz="18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Consolas"/>
              </a:rPr>
              <a:t>	</a:t>
            </a:r>
            <a:r>
              <a:rPr lang="en-US" sz="1800" dirty="0" err="1" smtClean="0">
                <a:solidFill>
                  <a:srgbClr val="000000"/>
                </a:solidFill>
                <a:latin typeface="Consolas"/>
              </a:rPr>
              <a:t>System.Data.SqlClient.</a:t>
            </a:r>
            <a:r>
              <a:rPr lang="en-US" sz="1800" dirty="0" err="1" smtClean="0">
                <a:solidFill>
                  <a:srgbClr val="2B91AF"/>
                </a:solidFill>
                <a:latin typeface="Consolas"/>
              </a:rPr>
              <a:t>SqlParameter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"@price"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, 26000);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0000FF"/>
                </a:solidFill>
                <a:latin typeface="Consolas"/>
              </a:rPr>
              <a:t>	</a:t>
            </a:r>
            <a:r>
              <a:rPr lang="en-US" sz="1800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800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phones = </a:t>
            </a:r>
            <a:r>
              <a:rPr lang="en-US" sz="1800" dirty="0" err="1">
                <a:solidFill>
                  <a:srgbClr val="000000"/>
                </a:solidFill>
                <a:latin typeface="Consolas"/>
              </a:rPr>
              <a:t>db.Database.SqlQuery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&lt;Phone&gt;(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"SELECT * FROM </a:t>
            </a:r>
            <a:r>
              <a:rPr lang="en-US" sz="1800" dirty="0" err="1">
                <a:solidFill>
                  <a:srgbClr val="A31515"/>
                </a:solidFill>
                <a:latin typeface="Consolas"/>
              </a:rPr>
              <a:t>GetPhonesByPrice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 (@price)"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sz="1800" dirty="0" err="1">
                <a:solidFill>
                  <a:srgbClr val="000000"/>
                </a:solidFill>
                <a:latin typeface="Consolas"/>
              </a:rPr>
              <a:t>param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1800" dirty="0" smtClean="0">
                <a:solidFill>
                  <a:srgbClr val="000000"/>
                </a:solidFill>
                <a:latin typeface="Consolas"/>
              </a:rPr>
              <a:t>	</a:t>
            </a:r>
            <a:r>
              <a:rPr lang="en-US" sz="1800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sz="1800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18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 phone </a:t>
            </a:r>
            <a:r>
              <a:rPr lang="en-US" sz="1800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 phones)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sz="1800" dirty="0" smtClean="0">
                <a:solidFill>
                  <a:srgbClr val="000000"/>
                </a:solidFill>
                <a:latin typeface="Consolas"/>
              </a:rPr>
              <a:t>	</a:t>
            </a:r>
            <a:r>
              <a:rPr lang="en-US" sz="1800" dirty="0" err="1" smtClean="0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sz="1800" dirty="0" err="1" smtClean="0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sz="1800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1800" dirty="0" err="1" smtClean="0">
                <a:solidFill>
                  <a:srgbClr val="000000"/>
                </a:solidFill>
                <a:latin typeface="Consolas"/>
              </a:rPr>
              <a:t>phone.Name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00000"/>
                </a:solidFill>
                <a:latin typeface="Consolas"/>
              </a:rPr>
              <a:t>}</a:t>
            </a:r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06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Обращение к </a:t>
            </a:r>
            <a:r>
              <a:rPr lang="ru-RU" dirty="0" smtClean="0"/>
              <a:t>хранимой процедуре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System.Data.SqlClient.</a:t>
            </a:r>
            <a:r>
              <a:rPr lang="en-US" sz="2000" dirty="0" err="1">
                <a:solidFill>
                  <a:srgbClr val="2B91AF"/>
                </a:solidFill>
                <a:latin typeface="Consolas"/>
              </a:rPr>
              <a:t>SqlParameter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param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System.Data.SqlClient.</a:t>
            </a:r>
            <a:r>
              <a:rPr lang="en-US" sz="2000" dirty="0" err="1">
                <a:solidFill>
                  <a:srgbClr val="2B91AF"/>
                </a:solidFill>
                <a:latin typeface="Consolas"/>
              </a:rPr>
              <a:t>SqlParameter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Consolas"/>
              </a:rPr>
              <a:t>"@name"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sz="2000" dirty="0">
                <a:solidFill>
                  <a:srgbClr val="A31515"/>
                </a:solidFill>
                <a:latin typeface="Consolas"/>
              </a:rPr>
              <a:t>"Samsung"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0" indent="0">
              <a:buNone/>
            </a:pPr>
            <a:r>
              <a:rPr lang="en-US" sz="20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phones =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db.Database.SqlQuery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&lt;Phone&gt;(</a:t>
            </a:r>
            <a:r>
              <a:rPr lang="en-US" sz="20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en-US" sz="2000" dirty="0" err="1">
                <a:solidFill>
                  <a:srgbClr val="A31515"/>
                </a:solidFill>
                <a:latin typeface="Consolas"/>
              </a:rPr>
              <a:t>GetPhonesByCompany</a:t>
            </a:r>
            <a:r>
              <a:rPr lang="en-US" sz="2000" dirty="0">
                <a:solidFill>
                  <a:srgbClr val="A31515"/>
                </a:solidFill>
                <a:latin typeface="Consolas"/>
              </a:rPr>
              <a:t> @name"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param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2000" dirty="0" err="1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p 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phones)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sz="2000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Consolas"/>
              </a:rPr>
              <a:t>"{0} - {1}"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p.Name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p.Price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Consolas"/>
              </a:rPr>
              <a:t>}</a:t>
            </a:r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435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источников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metanit.com/sharp/entityframework/1.1.php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https://professorweb.ru/my/entity-framework/6/level1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462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7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1930226"/>
          </a:xfrm>
        </p:spPr>
        <p:txBody>
          <a:bodyPr>
            <a:normAutofit/>
          </a:bodyPr>
          <a:lstStyle/>
          <a:p>
            <a:r>
              <a:rPr lang="ru-RU" b="1" dirty="0"/>
              <a:t>Соглашения по наименованию</a:t>
            </a:r>
            <a:br>
              <a:rPr lang="ru-RU" b="1" dirty="0"/>
            </a:br>
            <a:r>
              <a:rPr lang="ru-RU" b="1" dirty="0"/>
              <a:t>в </a:t>
            </a:r>
            <a:r>
              <a:rPr lang="en-US" b="1" dirty="0"/>
              <a:t>Code </a:t>
            </a:r>
            <a:r>
              <a:rPr lang="en-US" b="1" dirty="0" smtClean="0"/>
              <a:t>First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Типы </a:t>
            </a:r>
            <a:r>
              <a:rPr lang="en-US" sz="3200" dirty="0"/>
              <a:t>SQL Server</a:t>
            </a:r>
            <a:r>
              <a:rPr lang="ru-RU" sz="3200" dirty="0"/>
              <a:t>а и </a:t>
            </a:r>
            <a:r>
              <a:rPr lang="en-US" sz="3200" dirty="0"/>
              <a:t>C# </a:t>
            </a:r>
            <a:r>
              <a:rPr lang="ru-RU" sz="3200" dirty="0"/>
              <a:t>сопоставляются следующим образом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sp>
        <p:nvSpPr>
          <p:cNvPr id="1048619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87500" lnSpcReduction="20000"/>
          </a:bodyPr>
          <a:lstStyle/>
          <a:p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/>
              <a:t>: </a:t>
            </a:r>
            <a:r>
              <a:rPr lang="en-US" dirty="0" err="1"/>
              <a:t>int</a:t>
            </a:r>
            <a:endParaRPr lang="en-US" dirty="0"/>
          </a:p>
          <a:p>
            <a:r>
              <a:rPr lang="en-US" dirty="0"/>
              <a:t>bit : </a:t>
            </a:r>
            <a:r>
              <a:rPr lang="en-US" dirty="0" err="1"/>
              <a:t>bool</a:t>
            </a:r>
            <a:endParaRPr lang="en-US" dirty="0"/>
          </a:p>
          <a:p>
            <a:r>
              <a:rPr lang="en-US" dirty="0"/>
              <a:t>char : string</a:t>
            </a:r>
          </a:p>
          <a:p>
            <a:r>
              <a:rPr lang="en-US" dirty="0"/>
              <a:t>date : </a:t>
            </a:r>
            <a:r>
              <a:rPr lang="en-US" dirty="0" err="1"/>
              <a:t>DateTime</a:t>
            </a:r>
            <a:endParaRPr lang="en-US" dirty="0"/>
          </a:p>
          <a:p>
            <a:r>
              <a:rPr lang="en-US" dirty="0" err="1"/>
              <a:t>datetime</a:t>
            </a:r>
            <a:r>
              <a:rPr lang="en-US" dirty="0"/>
              <a:t> : </a:t>
            </a:r>
            <a:r>
              <a:rPr lang="en-US" dirty="0" err="1"/>
              <a:t>DateTime</a:t>
            </a:r>
            <a:endParaRPr lang="en-US" dirty="0"/>
          </a:p>
          <a:p>
            <a:r>
              <a:rPr lang="en-US" dirty="0"/>
              <a:t>datetime2 : </a:t>
            </a:r>
            <a:r>
              <a:rPr lang="en-US" dirty="0" err="1"/>
              <a:t>DateTime</a:t>
            </a:r>
            <a:endParaRPr lang="en-US" dirty="0"/>
          </a:p>
          <a:p>
            <a:r>
              <a:rPr lang="en-US" dirty="0"/>
              <a:t>decimal : decimal</a:t>
            </a:r>
          </a:p>
          <a:p>
            <a:r>
              <a:rPr lang="en-US" dirty="0"/>
              <a:t>float : double</a:t>
            </a:r>
          </a:p>
          <a:p>
            <a:r>
              <a:rPr lang="en-US" dirty="0"/>
              <a:t>money : decimal</a:t>
            </a:r>
          </a:p>
          <a:p>
            <a:r>
              <a:rPr lang="en-US" dirty="0" err="1"/>
              <a:t>nchar</a:t>
            </a:r>
            <a:r>
              <a:rPr lang="en-US" dirty="0"/>
              <a:t> : string</a:t>
            </a:r>
          </a:p>
          <a:p>
            <a:r>
              <a:rPr lang="en-US" dirty="0" err="1"/>
              <a:t>ntext</a:t>
            </a:r>
            <a:r>
              <a:rPr lang="en-US" dirty="0"/>
              <a:t> : string</a:t>
            </a:r>
          </a:p>
          <a:p>
            <a:r>
              <a:rPr lang="en-US" dirty="0"/>
              <a:t>numeric : decimal</a:t>
            </a:r>
          </a:p>
          <a:p>
            <a:r>
              <a:rPr lang="en-US" dirty="0" err="1"/>
              <a:t>nvarchar</a:t>
            </a:r>
            <a:r>
              <a:rPr lang="en-US" dirty="0"/>
              <a:t> : string</a:t>
            </a:r>
          </a:p>
          <a:p>
            <a:r>
              <a:rPr lang="en-US" dirty="0"/>
              <a:t>real : float</a:t>
            </a:r>
          </a:p>
          <a:p>
            <a:r>
              <a:rPr lang="en-US" dirty="0" err="1"/>
              <a:t>smallint</a:t>
            </a:r>
            <a:r>
              <a:rPr lang="en-US" dirty="0"/>
              <a:t> : short</a:t>
            </a:r>
          </a:p>
          <a:p>
            <a:r>
              <a:rPr lang="en-US" dirty="0"/>
              <a:t>text : string</a:t>
            </a:r>
          </a:p>
          <a:p>
            <a:r>
              <a:rPr lang="en-US" dirty="0" err="1"/>
              <a:t>tinyint</a:t>
            </a:r>
            <a:r>
              <a:rPr lang="en-US" dirty="0"/>
              <a:t> : byte</a:t>
            </a:r>
          </a:p>
          <a:p>
            <a:r>
              <a:rPr lang="en-US" dirty="0" err="1"/>
              <a:t>varchar</a:t>
            </a:r>
            <a:r>
              <a:rPr lang="en-US" dirty="0"/>
              <a:t> : string</a:t>
            </a:r>
          </a:p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NULL or </a:t>
            </a:r>
            <a:r>
              <a:rPr lang="en-US" b="1" dirty="0"/>
              <a:t>NOT </a:t>
            </a:r>
            <a:r>
              <a:rPr lang="en-US" b="1" dirty="0" smtClean="0"/>
              <a:t>NULL</a:t>
            </a:r>
            <a:r>
              <a:rPr lang="ru-RU" b="1" dirty="0" smtClean="0"/>
              <a:t> </a:t>
            </a:r>
            <a:r>
              <a:rPr lang="ru-RU" dirty="0" smtClean="0"/>
              <a:t>вот чём вопрос!</a:t>
            </a:r>
            <a:endParaRPr lang="ru-RU" dirty="0"/>
          </a:p>
        </p:txBody>
      </p:sp>
      <p:sp>
        <p:nvSpPr>
          <p:cNvPr id="1048621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3750" lnSpcReduction="10000"/>
          </a:bodyPr>
          <a:lstStyle/>
          <a:p>
            <a:pPr algn="just"/>
            <a:r>
              <a:rPr lang="ru-RU" dirty="0"/>
              <a:t>Все первичные ключи по умолчанию имеют определение </a:t>
            </a:r>
            <a:r>
              <a:rPr lang="en-US" dirty="0"/>
              <a:t>NOT NULL.</a:t>
            </a:r>
          </a:p>
          <a:p>
            <a:pPr algn="just"/>
            <a:r>
              <a:rPr lang="ru-RU" dirty="0"/>
              <a:t>Столбцы, сопоставляемые со свойствами ссылочных типов (</a:t>
            </a:r>
            <a:r>
              <a:rPr lang="en-US" dirty="0"/>
              <a:t>string, array), </a:t>
            </a:r>
            <a:r>
              <a:rPr lang="ru-RU" dirty="0"/>
              <a:t>в базе данных имеют определение </a:t>
            </a:r>
            <a:r>
              <a:rPr lang="en-US" dirty="0"/>
              <a:t>NULL, </a:t>
            </a:r>
            <a:r>
              <a:rPr lang="ru-RU" dirty="0"/>
              <a:t>а все значимые типы (</a:t>
            </a:r>
            <a:r>
              <a:rPr lang="en-US" dirty="0" err="1"/>
              <a:t>DateTime</a:t>
            </a:r>
            <a:r>
              <a:rPr lang="en-US" dirty="0"/>
              <a:t>, </a:t>
            </a:r>
            <a:r>
              <a:rPr lang="en-US" dirty="0" err="1"/>
              <a:t>bool</a:t>
            </a:r>
            <a:r>
              <a:rPr lang="en-US" dirty="0"/>
              <a:t>, char, decimal, </a:t>
            </a:r>
            <a:r>
              <a:rPr lang="en-US" dirty="0" err="1"/>
              <a:t>int</a:t>
            </a:r>
            <a:r>
              <a:rPr lang="en-US" dirty="0"/>
              <a:t>, double, float) - NOT NULL.</a:t>
            </a:r>
          </a:p>
          <a:p>
            <a:pPr algn="just"/>
            <a:r>
              <a:rPr lang="ru-RU" dirty="0"/>
              <a:t>Если свойство имеет тип </a:t>
            </a:r>
            <a:r>
              <a:rPr lang="en-US" dirty="0" err="1"/>
              <a:t>Nullable</a:t>
            </a:r>
            <a:r>
              <a:rPr lang="en-US" dirty="0"/>
              <a:t>&lt;T&gt;, </a:t>
            </a:r>
            <a:r>
              <a:rPr lang="ru-RU" dirty="0"/>
              <a:t>то оно сопоставляется со столбцом с определением </a:t>
            </a:r>
            <a:r>
              <a:rPr lang="en-US" dirty="0"/>
              <a:t>NULL.</a:t>
            </a:r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Ключи</a:t>
            </a:r>
            <a:r>
              <a:rPr lang="en-US" dirty="0" smtClean="0"/>
              <a:t> </a:t>
            </a:r>
            <a:r>
              <a:rPr lang="ru-RU" dirty="0" smtClean="0"/>
              <a:t>от квартиры, где деньги лежат.</a:t>
            </a:r>
            <a:endParaRPr lang="ru-RU" dirty="0"/>
          </a:p>
        </p:txBody>
      </p:sp>
      <p:sp>
        <p:nvSpPr>
          <p:cNvPr id="104862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6875"/>
          </a:bodyPr>
          <a:lstStyle/>
          <a:p>
            <a:pPr algn="just"/>
            <a:r>
              <a:rPr lang="ru-RU" dirty="0" err="1"/>
              <a:t>Entity</a:t>
            </a:r>
            <a:r>
              <a:rPr lang="ru-RU" dirty="0"/>
              <a:t> </a:t>
            </a:r>
            <a:r>
              <a:rPr lang="ru-RU" dirty="0" err="1"/>
              <a:t>Framework</a:t>
            </a:r>
            <a:r>
              <a:rPr lang="ru-RU" dirty="0"/>
              <a:t> требует наличия первичного ключа, так как это позволяет ему отслеживать объекты. По умолчанию в качестве ключей EF рассматривает свойства с именем </a:t>
            </a:r>
            <a:r>
              <a:rPr lang="ru-RU" i="1" dirty="0" err="1"/>
              <a:t>Id</a:t>
            </a:r>
            <a:r>
              <a:rPr lang="ru-RU" dirty="0"/>
              <a:t> или </a:t>
            </a:r>
            <a:r>
              <a:rPr lang="ru-RU" i="1" dirty="0"/>
              <a:t>[</a:t>
            </a:r>
            <a:r>
              <a:rPr lang="ru-RU" i="1" dirty="0" err="1"/>
              <a:t>Название_типа</a:t>
            </a:r>
            <a:r>
              <a:rPr lang="ru-RU" i="1" dirty="0"/>
              <a:t>]</a:t>
            </a:r>
            <a:r>
              <a:rPr lang="ru-RU" i="1" dirty="0" err="1"/>
              <a:t>Id</a:t>
            </a:r>
            <a:r>
              <a:rPr lang="ru-RU" dirty="0"/>
              <a:t> (например, </a:t>
            </a:r>
            <a:r>
              <a:rPr lang="ru-RU" dirty="0" err="1"/>
              <a:t>PostId</a:t>
            </a:r>
            <a:r>
              <a:rPr lang="ru-RU" dirty="0"/>
              <a:t> в классе </a:t>
            </a:r>
            <a:r>
              <a:rPr lang="ru-RU" dirty="0" err="1"/>
              <a:t>Post</a:t>
            </a:r>
            <a:r>
              <a:rPr lang="ru-RU" dirty="0"/>
              <a:t>).</a:t>
            </a:r>
          </a:p>
          <a:p>
            <a:pPr algn="just"/>
            <a:r>
              <a:rPr lang="ru-RU" dirty="0"/>
              <a:t>Как правило, ключи имеют тип </a:t>
            </a:r>
            <a:r>
              <a:rPr lang="ru-RU" dirty="0" err="1"/>
              <a:t>int</a:t>
            </a:r>
            <a:r>
              <a:rPr lang="ru-RU" dirty="0"/>
              <a:t> или GUID, но также могут представлять и любой другой примитивный тип.</a:t>
            </a:r>
          </a:p>
          <a:p>
            <a:pPr algn="just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Названия таблиц и </a:t>
            </a:r>
            <a:r>
              <a:rPr lang="ru-RU" dirty="0" smtClean="0"/>
              <a:t>столбцов</a:t>
            </a:r>
            <a:endParaRPr lang="ru-RU" dirty="0"/>
          </a:p>
        </p:txBody>
      </p:sp>
      <p:sp>
        <p:nvSpPr>
          <p:cNvPr id="1048625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0560"/>
          </a:xfrm>
        </p:spPr>
        <p:txBody>
          <a:bodyPr>
            <a:normAutofit fontScale="81250" lnSpcReduction="10000"/>
          </a:bodyPr>
          <a:lstStyle/>
          <a:p>
            <a:pPr algn="just"/>
            <a:r>
              <a:rPr lang="ru-RU" dirty="0"/>
              <a:t>С помощью специального класса </a:t>
            </a:r>
            <a:r>
              <a:rPr lang="ru-RU" dirty="0" err="1"/>
              <a:t>PluralizationService</a:t>
            </a:r>
            <a:r>
              <a:rPr lang="ru-RU" dirty="0"/>
              <a:t> </a:t>
            </a:r>
            <a:r>
              <a:rPr lang="ru-RU" dirty="0" err="1"/>
              <a:t>Entity</a:t>
            </a:r>
            <a:r>
              <a:rPr lang="ru-RU" dirty="0"/>
              <a:t> </a:t>
            </a:r>
            <a:r>
              <a:rPr lang="ru-RU" dirty="0" err="1"/>
              <a:t>Framework</a:t>
            </a:r>
            <a:r>
              <a:rPr lang="ru-RU" dirty="0"/>
              <a:t> проводит сопоставление между именами классов моделей и именами таблиц. При этом таблицы получают по умолчанию в качестве названия множественное число в соответствии с правилами английского языка, например, класс </a:t>
            </a:r>
            <a:r>
              <a:rPr lang="ru-RU" dirty="0" err="1"/>
              <a:t>User</a:t>
            </a:r>
            <a:r>
              <a:rPr lang="ru-RU" dirty="0"/>
              <a:t> - таблица </a:t>
            </a:r>
            <a:r>
              <a:rPr lang="ru-RU" dirty="0" err="1"/>
              <a:t>Users</a:t>
            </a:r>
            <a:r>
              <a:rPr lang="ru-RU" dirty="0"/>
              <a:t>, класс </a:t>
            </a:r>
            <a:r>
              <a:rPr lang="ru-RU" dirty="0" err="1"/>
              <a:t>Person</a:t>
            </a:r>
            <a:r>
              <a:rPr lang="ru-RU" dirty="0"/>
              <a:t> - таблица </a:t>
            </a:r>
            <a:r>
              <a:rPr lang="ru-RU" dirty="0" err="1"/>
              <a:t>People</a:t>
            </a:r>
            <a:r>
              <a:rPr lang="ru-RU" dirty="0"/>
              <a:t> (но не </a:t>
            </a:r>
            <a:r>
              <a:rPr lang="ru-RU" dirty="0" err="1"/>
              <a:t>Persons</a:t>
            </a:r>
            <a:r>
              <a:rPr lang="ru-RU" dirty="0"/>
              <a:t>!).</a:t>
            </a:r>
          </a:p>
          <a:p>
            <a:pPr algn="just"/>
            <a:r>
              <a:rPr lang="ru-RU" dirty="0"/>
              <a:t>Названия столбцов получают названия свойств модели.</a:t>
            </a:r>
          </a:p>
          <a:p>
            <a:pPr algn="just"/>
            <a:r>
              <a:rPr lang="ru-RU" dirty="0"/>
              <a:t>Если нас не устраивают названия таблиц и столбцов по умолчанию, то мы можем переопределить данный механизм с помощью </a:t>
            </a:r>
            <a:r>
              <a:rPr lang="ru-RU" dirty="0" err="1"/>
              <a:t>Fluent</a:t>
            </a:r>
            <a:r>
              <a:rPr lang="ru-RU" dirty="0"/>
              <a:t> API или аннотаций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6" name="Заголовок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 создания БД с помощью</a:t>
            </a:r>
            <a:r>
              <a:rPr lang="en-US" dirty="0" smtClean="0"/>
              <a:t> </a:t>
            </a:r>
            <a:r>
              <a:rPr lang="ru-RU" dirty="0" smtClean="0"/>
              <a:t>«</a:t>
            </a:r>
            <a:r>
              <a:rPr lang="en-US" dirty="0"/>
              <a:t>Code first</a:t>
            </a:r>
            <a:r>
              <a:rPr lang="ru-RU" dirty="0" smtClean="0"/>
              <a:t>» 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6012160" y="4941168"/>
            <a:ext cx="2592288" cy="144016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Перейти к следующей теме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Создадим пустое консольное приложение.</a:t>
            </a:r>
            <a:endParaRPr lang="ru-RU" dirty="0"/>
          </a:p>
        </p:txBody>
      </p:sp>
      <p:pic>
        <p:nvPicPr>
          <p:cNvPr id="2097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8688" y="1600200"/>
            <a:ext cx="7426623" cy="4525963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8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/>
              <a:t>Теперь первым делом добавим новый класс, который будет описывать данные. Пусть наше приложение будет посвящено работе с пользователями. Поэтому добавим в проект новый класс </a:t>
            </a:r>
            <a:r>
              <a:rPr lang="ru-RU" sz="2400" dirty="0" err="1"/>
              <a:t>User</a:t>
            </a:r>
            <a:r>
              <a:rPr lang="ru-RU" sz="2400" dirty="0" smtClean="0"/>
              <a:t>:</a:t>
            </a:r>
          </a:p>
          <a:p>
            <a:pPr marL="0" indent="0">
              <a:buNone/>
            </a:pPr>
            <a:endParaRPr lang="ru-RU" sz="2400" dirty="0" smtClean="0">
              <a:solidFill>
                <a:srgbClr val="0000FF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sz="2400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class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400" dirty="0">
                <a:solidFill>
                  <a:srgbClr val="2B91AF"/>
                </a:solidFill>
                <a:latin typeface="Consolas"/>
              </a:rPr>
              <a:t>User</a:t>
            </a:r>
            <a:endParaRPr lang="en-US" sz="2400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Consolas"/>
              </a:rPr>
              <a:t>    {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 Id {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 Name {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400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 Age {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Consolas"/>
              </a:rPr>
              <a:t>    }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Оглавление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525963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AutoNum type="arabicParenR"/>
            </a:pPr>
            <a:r>
              <a:rPr lang="ru-RU" dirty="0" smtClean="0">
                <a:hlinkClick r:id="rId2" action="ppaction://hlinksldjump"/>
              </a:rPr>
              <a:t>Введение в </a:t>
            </a:r>
            <a:r>
              <a:rPr lang="en-US" dirty="0">
                <a:hlinkClick r:id="rId2" action="ppaction://hlinksldjump"/>
              </a:rPr>
              <a:t>Entity Framework </a:t>
            </a:r>
            <a:r>
              <a:rPr lang="en-US" dirty="0" smtClean="0"/>
              <a:t>;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>
                <a:hlinkClick r:id="rId3" action="ppaction://hlinksldjump"/>
              </a:rPr>
              <a:t>Пример создания БД с помощью</a:t>
            </a:r>
            <a:r>
              <a:rPr lang="en-US" dirty="0">
                <a:hlinkClick r:id="rId3" action="ppaction://hlinksldjump"/>
              </a:rPr>
              <a:t> </a:t>
            </a:r>
            <a:r>
              <a:rPr lang="ru-RU" dirty="0">
                <a:hlinkClick r:id="rId3" action="ppaction://hlinksldjump"/>
              </a:rPr>
              <a:t>«</a:t>
            </a:r>
            <a:r>
              <a:rPr lang="en-US" dirty="0">
                <a:hlinkClick r:id="rId3" action="ppaction://hlinksldjump"/>
              </a:rPr>
              <a:t>Code first</a:t>
            </a:r>
            <a:r>
              <a:rPr lang="ru-RU" dirty="0" smtClean="0">
                <a:hlinkClick r:id="rId3" action="ppaction://hlinksldjump"/>
              </a:rPr>
              <a:t>»</a:t>
            </a:r>
            <a:r>
              <a:rPr lang="en-US" dirty="0" smtClean="0"/>
              <a:t>;</a:t>
            </a:r>
          </a:p>
          <a:p>
            <a:pPr marL="514350" indent="-514350">
              <a:buAutoNum type="arabicParenR"/>
            </a:pPr>
            <a:r>
              <a:rPr lang="ru-RU" dirty="0" smtClean="0">
                <a:hlinkClick r:id="rId4" action="ppaction://hlinksldjump"/>
              </a:rPr>
              <a:t>Основные операции с данными</a:t>
            </a:r>
            <a:r>
              <a:rPr lang="en-US" dirty="0" smtClean="0">
                <a:hlinkClick r:id="rId4" action="ppaction://hlinksldjump"/>
              </a:rPr>
              <a:t>;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>
                <a:hlinkClick r:id="rId5" action="ppaction://hlinksldjump"/>
              </a:rPr>
              <a:t>Связи между таблицами</a:t>
            </a:r>
            <a:r>
              <a:rPr lang="en-US" dirty="0" smtClean="0">
                <a:hlinkClick r:id="rId5" action="ppaction://hlinksldjump"/>
              </a:rPr>
              <a:t>;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>
                <a:hlinkClick r:id="rId6" action="ppaction://hlinksldjump"/>
              </a:rPr>
              <a:t>Способы загрузки и получения связанных </a:t>
            </a:r>
            <a:r>
              <a:rPr lang="ru-RU" dirty="0" smtClean="0">
                <a:hlinkClick r:id="rId6" action="ppaction://hlinksldjump"/>
              </a:rPr>
              <a:t>данных</a:t>
            </a:r>
            <a:r>
              <a:rPr lang="en-US" dirty="0" smtClean="0">
                <a:hlinkClick r:id="rId6" action="ppaction://hlinksldjump"/>
              </a:rPr>
              <a:t>;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>
                <a:hlinkClick r:id="rId7" action="ppaction://hlinksldjump"/>
              </a:rPr>
              <a:t>Пример приложения с визуальными формами для работы с данными</a:t>
            </a:r>
            <a:r>
              <a:rPr lang="en-US" dirty="0" smtClean="0">
                <a:hlinkClick r:id="rId7" action="ppaction://hlinksldjump"/>
              </a:rPr>
              <a:t>;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>
                <a:hlinkClick r:id="rId8" action="ppaction://hlinksldjump"/>
              </a:rPr>
              <a:t>Пример приложения для работы с таблицами со связью один ко многим</a:t>
            </a:r>
            <a:r>
              <a:rPr lang="en-US" dirty="0" smtClean="0">
                <a:hlinkClick r:id="rId8" action="ppaction://hlinksldjump"/>
              </a:rPr>
              <a:t>;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>
                <a:hlinkClick r:id="rId9" action="ppaction://hlinksldjump"/>
              </a:rPr>
              <a:t>Инициализация БД</a:t>
            </a:r>
            <a:r>
              <a:rPr lang="en-US" dirty="0" smtClean="0">
                <a:hlinkClick r:id="rId9" action="ppaction://hlinksldjump"/>
              </a:rPr>
              <a:t>;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>
                <a:hlinkClick r:id="rId10" action="ppaction://hlinksldjump"/>
              </a:rPr>
              <a:t>LINQ to </a:t>
            </a:r>
            <a:r>
              <a:rPr lang="en-US" dirty="0">
                <a:hlinkClick r:id="rId10" action="ppaction://hlinksldjump"/>
              </a:rPr>
              <a:t>Entity </a:t>
            </a:r>
            <a:r>
              <a:rPr lang="en-US" dirty="0" smtClean="0">
                <a:hlinkClick r:id="rId10" action="ppaction://hlinksldjump"/>
              </a:rPr>
              <a:t>Framework</a:t>
            </a:r>
            <a:r>
              <a:rPr lang="en-US" dirty="0">
                <a:hlinkClick r:id="rId10" action="ppaction://hlinksldjump"/>
              </a:rPr>
              <a:t>;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dirty="0" smtClean="0">
                <a:hlinkClick r:id="rId11" action="ppaction://hlinksldjump"/>
              </a:rPr>
              <a:t>SQL </a:t>
            </a:r>
            <a:r>
              <a:rPr lang="en-US" dirty="0">
                <a:hlinkClick r:id="rId11" action="ppaction://hlinksldjump"/>
              </a:rPr>
              <a:t>to Entity </a:t>
            </a:r>
            <a:r>
              <a:rPr lang="en-US" dirty="0" smtClean="0">
                <a:hlinkClick r:id="rId11" action="ppaction://hlinksldjump"/>
              </a:rPr>
              <a:t>Framework;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arenR"/>
            </a:pPr>
            <a:r>
              <a:rPr lang="ru-RU" dirty="0" smtClean="0">
                <a:hlinkClick r:id="rId12" action="ppaction://hlinksldjump"/>
              </a:rPr>
              <a:t>Список источников</a:t>
            </a:r>
            <a:r>
              <a:rPr lang="en-US" dirty="0">
                <a:hlinkClick r:id="rId12" action="ppaction://hlinksldjump"/>
              </a:rPr>
              <a:t>.</a:t>
            </a:r>
            <a:endParaRPr lang="en-US" dirty="0"/>
          </a:p>
          <a:p>
            <a:pPr marL="514350" indent="-514350">
              <a:buAutoNum type="arabicParenR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75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27790" r="16565" b="36655"/>
          <a:stretch>
            <a:fillRect/>
          </a:stretch>
        </p:blipFill>
        <p:spPr bwMode="auto">
          <a:xfrm>
            <a:off x="467544" y="1196752"/>
            <a:ext cx="8325644" cy="5328592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048629" name="Объект 2"/>
          <p:cNvSpPr txBox="1"/>
          <p:nvPr/>
        </p:nvSpPr>
        <p:spPr>
          <a:xfrm>
            <a:off x="457200" y="332657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Добавление библиотеки </a:t>
            </a:r>
            <a:r>
              <a:rPr lang="en-US" dirty="0"/>
              <a:t>Entity Framework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2046" t="13771" r="30874" b="33156"/>
          <a:stretch>
            <a:fillRect/>
          </a:stretch>
        </p:blipFill>
        <p:spPr bwMode="auto">
          <a:xfrm>
            <a:off x="3131840" y="620688"/>
            <a:ext cx="5827587" cy="259228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048630" name="Объект 5"/>
          <p:cNvSpPr>
            <a:spLocks noGrp="1"/>
          </p:cNvSpPr>
          <p:nvPr>
            <p:ph idx="1"/>
          </p:nvPr>
        </p:nvSpPr>
        <p:spPr>
          <a:xfrm>
            <a:off x="0" y="1196752"/>
            <a:ext cx="3131840" cy="103671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/>
              <a:t>Visual Studio 2015</a:t>
            </a:r>
            <a:endParaRPr lang="ru-RU" dirty="0"/>
          </a:p>
        </p:txBody>
      </p:sp>
      <p:pic>
        <p:nvPicPr>
          <p:cNvPr id="2097157" name="Picture 5" descr="C:\Users\Артём\Desktop\1.3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275856" y="3501008"/>
            <a:ext cx="5258920" cy="2958143"/>
          </a:xfrm>
          <a:prstGeom prst="rect">
            <a:avLst/>
          </a:prstGeom>
          <a:noFill/>
        </p:spPr>
      </p:pic>
      <p:sp>
        <p:nvSpPr>
          <p:cNvPr id="1048631" name="Объект 5"/>
          <p:cNvSpPr txBox="1"/>
          <p:nvPr/>
        </p:nvSpPr>
        <p:spPr>
          <a:xfrm>
            <a:off x="27723" y="4149080"/>
            <a:ext cx="3131840" cy="10367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dirty="0" smtClean="0"/>
              <a:t>Visual Studio 2013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766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После установки пакета добавим в проект новый </a:t>
            </a:r>
            <a:r>
              <a:rPr lang="ru-RU" sz="2400" dirty="0" smtClean="0"/>
              <a:t>класс </a:t>
            </a:r>
            <a:r>
              <a:rPr lang="ru-RU" sz="2400" dirty="0" err="1"/>
              <a:t>UserContext</a:t>
            </a:r>
            <a:r>
              <a:rPr lang="ru-RU" sz="2400" dirty="0" smtClean="0"/>
              <a:t>:</a:t>
            </a:r>
            <a:endParaRPr lang="en-US" sz="2400" dirty="0" smtClean="0"/>
          </a:p>
          <a:p>
            <a:pPr marL="400050" lvl="1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class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400" dirty="0" err="1">
                <a:solidFill>
                  <a:srgbClr val="2B91AF"/>
                </a:solidFill>
                <a:latin typeface="Consolas"/>
              </a:rPr>
              <a:t>UserContext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 : </a:t>
            </a:r>
            <a:r>
              <a:rPr lang="en-US" sz="2400" dirty="0" err="1">
                <a:solidFill>
                  <a:srgbClr val="000000"/>
                </a:solidFill>
                <a:latin typeface="Consolas"/>
              </a:rPr>
              <a:t>DbContext</a:t>
            </a:r>
            <a:endParaRPr lang="en-US" sz="2400" dirty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ru-RU" sz="2400" dirty="0">
                <a:solidFill>
                  <a:srgbClr val="000000"/>
                </a:solidFill>
                <a:latin typeface="Consolas"/>
              </a:rPr>
              <a:t>    {</a:t>
            </a:r>
          </a:p>
          <a:p>
            <a:pPr marL="400050" lvl="1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onsolas"/>
              </a:rPr>
              <a:t>UserContext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()</a:t>
            </a:r>
          </a:p>
          <a:p>
            <a:pPr marL="400050" lvl="1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/>
              </a:rPr>
              <a:t>            :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base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24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en-US" sz="2400" dirty="0" err="1">
                <a:solidFill>
                  <a:srgbClr val="A31515"/>
                </a:solidFill>
                <a:latin typeface="Consolas"/>
              </a:rPr>
              <a:t>DbConnection</a:t>
            </a:r>
            <a:r>
              <a:rPr lang="en-US" sz="24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400050" lvl="1" indent="0">
              <a:buNone/>
            </a:pPr>
            <a:r>
              <a:rPr lang="ru-RU" sz="2400" dirty="0">
                <a:solidFill>
                  <a:srgbClr val="000000"/>
                </a:solidFill>
                <a:latin typeface="Consolas"/>
              </a:rPr>
              <a:t>        { }</a:t>
            </a:r>
          </a:p>
          <a:p>
            <a:pPr marL="400050" lvl="1" indent="0">
              <a:buNone/>
            </a:pPr>
            <a:endParaRPr lang="ru-RU" sz="2400" dirty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onsolas"/>
              </a:rPr>
              <a:t>DbSet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&lt;</a:t>
            </a:r>
            <a:r>
              <a:rPr lang="en-US" sz="2400" dirty="0">
                <a:solidFill>
                  <a:srgbClr val="2B91AF"/>
                </a:solidFill>
                <a:latin typeface="Consolas"/>
              </a:rPr>
              <a:t>User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&gt; Users {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400050" lvl="1" indent="0">
              <a:buNone/>
            </a:pPr>
            <a:r>
              <a:rPr lang="ru-RU" sz="24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ru-RU" sz="2400" dirty="0" smtClean="0">
                <a:solidFill>
                  <a:srgbClr val="000000"/>
                </a:solidFill>
                <a:latin typeface="Consolas"/>
              </a:rPr>
              <a:t>}</a:t>
            </a:r>
            <a:endParaRPr lang="en-US" sz="2400" dirty="0" smtClean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000000"/>
                </a:solidFill>
              </a:rPr>
              <a:t>И в </a:t>
            </a:r>
            <a:r>
              <a:rPr lang="en-US" sz="2400" dirty="0" smtClean="0">
                <a:solidFill>
                  <a:srgbClr val="000000"/>
                </a:solidFill>
              </a:rPr>
              <a:t>using </a:t>
            </a:r>
            <a:r>
              <a:rPr lang="ru-RU" sz="2400" dirty="0" smtClean="0">
                <a:solidFill>
                  <a:srgbClr val="000000"/>
                </a:solidFill>
              </a:rPr>
              <a:t>библиотеку: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00FF"/>
                </a:solidFill>
                <a:latin typeface="Consolas"/>
              </a:rPr>
              <a:t>	</a:t>
            </a:r>
            <a:r>
              <a:rPr lang="en-US" sz="2400" dirty="0" smtClean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sz="2400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onsolas"/>
              </a:rPr>
              <a:t>System.Data.Entity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;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896544"/>
          </a:xfrm>
        </p:spPr>
        <p:txBody>
          <a:bodyPr>
            <a:normAutofit fontScale="90625" lnSpcReduction="20000"/>
          </a:bodyPr>
          <a:lstStyle/>
          <a:p>
            <a:pPr marL="0" indent="0" algn="just">
              <a:buNone/>
            </a:pPr>
            <a:r>
              <a:rPr lang="ru-RU" dirty="0"/>
              <a:t>Основу функциональности </a:t>
            </a:r>
            <a:r>
              <a:rPr lang="ru-RU" dirty="0" err="1"/>
              <a:t>Entity</a:t>
            </a:r>
            <a:r>
              <a:rPr lang="ru-RU" dirty="0"/>
              <a:t> </a:t>
            </a:r>
            <a:r>
              <a:rPr lang="ru-RU" dirty="0" err="1"/>
              <a:t>Framework</a:t>
            </a:r>
            <a:r>
              <a:rPr lang="ru-RU" dirty="0"/>
              <a:t> составляют классы, находящиеся в пространстве имен </a:t>
            </a:r>
            <a:r>
              <a:rPr lang="ru-RU" i="1" dirty="0" err="1"/>
              <a:t>System.Data.Entity</a:t>
            </a:r>
            <a:r>
              <a:rPr lang="ru-RU" dirty="0"/>
              <a:t>. Среди всего набора классов этого пространства имен следует выделить следующие:</a:t>
            </a:r>
          </a:p>
          <a:p>
            <a:pPr algn="just"/>
            <a:r>
              <a:rPr lang="ru-RU" b="1" dirty="0" err="1"/>
              <a:t>DbContext</a:t>
            </a:r>
            <a:r>
              <a:rPr lang="ru-RU" dirty="0"/>
              <a:t>: определяет контекст данных, используемый для взаимодействия с базой данных.</a:t>
            </a:r>
          </a:p>
          <a:p>
            <a:pPr algn="just"/>
            <a:r>
              <a:rPr lang="ru-RU" b="1" dirty="0" err="1"/>
              <a:t>DbModelBuilder</a:t>
            </a:r>
            <a:r>
              <a:rPr lang="ru-RU" dirty="0"/>
              <a:t>: сопоставляет классы на языке C# с сущностями в базе данных.</a:t>
            </a:r>
          </a:p>
          <a:p>
            <a:pPr algn="just"/>
            <a:r>
              <a:rPr lang="ru-RU" b="1" dirty="0" err="1"/>
              <a:t>DbSet</a:t>
            </a:r>
            <a:r>
              <a:rPr lang="ru-RU" b="1" dirty="0"/>
              <a:t>/</a:t>
            </a:r>
            <a:r>
              <a:rPr lang="ru-RU" b="1" dirty="0" err="1"/>
              <a:t>DbSet</a:t>
            </a:r>
            <a:r>
              <a:rPr lang="ru-RU" b="1" dirty="0"/>
              <a:t>&lt;</a:t>
            </a:r>
            <a:r>
              <a:rPr lang="ru-RU" b="1" dirty="0" err="1"/>
              <a:t>TEntity</a:t>
            </a:r>
            <a:r>
              <a:rPr lang="ru-RU" b="1" dirty="0"/>
              <a:t>&gt;</a:t>
            </a:r>
            <a:r>
              <a:rPr lang="ru-RU" dirty="0"/>
              <a:t>:</a:t>
            </a:r>
            <a:r>
              <a:rPr lang="ru-RU" b="1" dirty="0"/>
              <a:t> </a:t>
            </a:r>
            <a:r>
              <a:rPr lang="ru-RU" dirty="0"/>
              <a:t>представляет набор сущностей, хранящихся в базе </a:t>
            </a:r>
            <a:r>
              <a:rPr lang="ru-RU" dirty="0" smtClean="0"/>
              <a:t>данных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4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525963"/>
          </a:xfrm>
        </p:spPr>
        <p:txBody>
          <a:bodyPr>
            <a:normAutofit fontScale="87500" lnSpcReduction="10000"/>
          </a:bodyPr>
          <a:lstStyle/>
          <a:p>
            <a:pPr marL="0" indent="0" algn="just">
              <a:buNone/>
            </a:pPr>
            <a:r>
              <a:rPr lang="ru-RU" dirty="0"/>
              <a:t>В любом приложении, работающим с БД через </a:t>
            </a:r>
            <a:r>
              <a:rPr lang="ru-RU" dirty="0" err="1"/>
              <a:t>Entity</a:t>
            </a:r>
            <a:r>
              <a:rPr lang="ru-RU" dirty="0"/>
              <a:t> </a:t>
            </a:r>
            <a:r>
              <a:rPr lang="ru-RU" dirty="0" err="1"/>
              <a:t>Framework</a:t>
            </a:r>
            <a:r>
              <a:rPr lang="ru-RU" dirty="0"/>
              <a:t>, нам нужен будет контекст (класс производный от </a:t>
            </a:r>
            <a:r>
              <a:rPr lang="ru-RU" dirty="0" err="1"/>
              <a:t>DbContext</a:t>
            </a:r>
            <a:r>
              <a:rPr lang="ru-RU" dirty="0"/>
              <a:t>) и набор данных </a:t>
            </a:r>
            <a:r>
              <a:rPr lang="ru-RU" dirty="0" err="1"/>
              <a:t>DbSet</a:t>
            </a:r>
            <a:r>
              <a:rPr lang="ru-RU" dirty="0"/>
              <a:t>, через который мы сможем взаимодействовать с таблицами из БД. </a:t>
            </a: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В конструкторе этого класса вызывается конструктор базового класса, в который передается строка "</a:t>
            </a:r>
            <a:r>
              <a:rPr lang="ru-RU" dirty="0" err="1"/>
              <a:t>DbConnection</a:t>
            </a:r>
            <a:r>
              <a:rPr lang="ru-RU" dirty="0"/>
              <a:t>" - это имя будущей строки подключения к базе данных. </a:t>
            </a:r>
          </a:p>
          <a:p>
            <a:pPr algn="just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/>
              <a:t>И теперь нам надо установить подключение к базе данных. Для установки подключения обычно используется файл конфигурации приложения. В проектах для </a:t>
            </a:r>
            <a:r>
              <a:rPr lang="ru-RU" sz="2000" dirty="0" err="1"/>
              <a:t>десктопных</a:t>
            </a:r>
            <a:r>
              <a:rPr lang="ru-RU" sz="2000" dirty="0"/>
              <a:t> приложений файл конфигурации называется </a:t>
            </a:r>
            <a:r>
              <a:rPr lang="ru-RU" sz="2000" i="1" dirty="0" err="1" smtClean="0"/>
              <a:t>App.config</a:t>
            </a:r>
            <a:r>
              <a:rPr lang="ru-RU" sz="2000" i="1" dirty="0" smtClean="0"/>
              <a:t>.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После </a:t>
            </a:r>
            <a:r>
              <a:rPr lang="ru-RU" sz="2000" dirty="0"/>
              <a:t>закрывающего тега &lt;/</a:t>
            </a:r>
            <a:r>
              <a:rPr lang="ru-RU" sz="2000" dirty="0" err="1"/>
              <a:t>configSections</a:t>
            </a:r>
            <a:r>
              <a:rPr lang="ru-RU" sz="2000" dirty="0"/>
              <a:t>&gt; добавим следующий элемент:</a:t>
            </a:r>
            <a:endParaRPr lang="ru-RU" sz="20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latin typeface="Consolas"/>
              </a:rPr>
              <a:t>connectionStrings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&gt;</a:t>
            </a:r>
            <a:endParaRPr lang="en-US" sz="2000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/>
              </a:rPr>
              <a:t>    &lt;</a:t>
            </a:r>
            <a:r>
              <a:rPr lang="en-US" sz="2000" dirty="0">
                <a:solidFill>
                  <a:srgbClr val="A31515"/>
                </a:solidFill>
                <a:latin typeface="Consolas"/>
              </a:rPr>
              <a:t>add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"</a:t>
            </a:r>
            <a:r>
              <a:rPr lang="en-US" sz="2000" dirty="0" err="1">
                <a:solidFill>
                  <a:srgbClr val="0000FF"/>
                </a:solidFill>
                <a:latin typeface="Consolas"/>
              </a:rPr>
              <a:t>DbConnection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"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/>
              </a:rPr>
              <a:t>      </a:t>
            </a:r>
            <a:r>
              <a:rPr lang="en-US" sz="2000" dirty="0" err="1">
                <a:solidFill>
                  <a:srgbClr val="FF0000"/>
                </a:solidFill>
                <a:latin typeface="Consolas"/>
              </a:rPr>
              <a:t>connectionString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"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Data Source=MSSQL-2K8;Initial Catalog</a:t>
            </a:r>
            <a:r>
              <a:rPr lang="en-US" sz="2000" dirty="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ru-RU" sz="2000" dirty="0" smtClean="0">
                <a:solidFill>
                  <a:srgbClr val="0000FF"/>
                </a:solidFill>
                <a:latin typeface="Consolas"/>
              </a:rPr>
              <a:t>(Имя базы данных)</a:t>
            </a:r>
            <a:r>
              <a:rPr lang="en-US" sz="2000" dirty="0" smtClean="0">
                <a:solidFill>
                  <a:srgbClr val="0000FF"/>
                </a:solidFill>
                <a:latin typeface="Consolas"/>
              </a:rPr>
              <a:t>;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Persist Security Info=</a:t>
            </a:r>
            <a:r>
              <a:rPr lang="en-US" sz="2000" dirty="0" err="1">
                <a:solidFill>
                  <a:srgbClr val="0000FF"/>
                </a:solidFill>
                <a:latin typeface="Consolas"/>
              </a:rPr>
              <a:t>True;User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 ID</a:t>
            </a:r>
            <a:r>
              <a:rPr lang="en-US" sz="2000" dirty="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ru-RU" sz="2000" dirty="0" smtClean="0">
                <a:solidFill>
                  <a:srgbClr val="0000FF"/>
                </a:solidFill>
                <a:latin typeface="Consolas"/>
              </a:rPr>
              <a:t>(свой логин)</a:t>
            </a:r>
            <a:r>
              <a:rPr lang="en-US" sz="2000" dirty="0" smtClean="0">
                <a:solidFill>
                  <a:srgbClr val="0000FF"/>
                </a:solidFill>
                <a:latin typeface="Consolas"/>
              </a:rPr>
              <a:t>;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Password</a:t>
            </a:r>
            <a:r>
              <a:rPr lang="en-US" sz="2000" dirty="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ru-RU" sz="2000" dirty="0" smtClean="0">
                <a:solidFill>
                  <a:srgbClr val="0000FF"/>
                </a:solidFill>
                <a:latin typeface="Consolas"/>
              </a:rPr>
              <a:t>(свой пароль)</a:t>
            </a:r>
            <a:r>
              <a:rPr lang="en-US" sz="2000" dirty="0" smtClean="0">
                <a:solidFill>
                  <a:srgbClr val="000000"/>
                </a:solidFill>
                <a:latin typeface="Consolas"/>
              </a:rPr>
              <a:t>"</a:t>
            </a:r>
            <a:endParaRPr lang="en-US" sz="2000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/>
              </a:rPr>
              <a:t>      </a:t>
            </a:r>
            <a:r>
              <a:rPr lang="en-US" sz="2000" dirty="0" err="1">
                <a:solidFill>
                  <a:srgbClr val="FF0000"/>
                </a:solidFill>
                <a:latin typeface="Consolas"/>
              </a:rPr>
              <a:t>providerName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"</a:t>
            </a:r>
            <a:r>
              <a:rPr lang="en-US" sz="2000" dirty="0" err="1">
                <a:solidFill>
                  <a:srgbClr val="0000FF"/>
                </a:solidFill>
                <a:latin typeface="Consolas"/>
              </a:rPr>
              <a:t>System.Data.SqlClient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"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 /&gt;</a:t>
            </a:r>
            <a:endParaRPr lang="en-US" sz="2000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/>
              </a:rPr>
              <a:t>  &lt;/</a:t>
            </a:r>
            <a:r>
              <a:rPr lang="en-US" sz="2000" dirty="0" err="1">
                <a:solidFill>
                  <a:srgbClr val="A31515"/>
                </a:solidFill>
                <a:latin typeface="Consolas"/>
              </a:rPr>
              <a:t>connectionStrings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&gt;</a:t>
            </a: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264696"/>
          </a:xfrm>
        </p:spPr>
        <p:txBody>
          <a:bodyPr>
            <a:normAutofit fontScale="49643" lnSpcReduction="20000"/>
          </a:bodyPr>
          <a:lstStyle/>
          <a:p>
            <a:pPr marL="0" indent="0">
              <a:buNone/>
            </a:pPr>
            <a:r>
              <a:rPr lang="ru-RU" dirty="0" err="1" smtClean="0"/>
              <a:t>Именим</a:t>
            </a:r>
            <a:r>
              <a:rPr lang="ru-RU" dirty="0" smtClean="0"/>
              <a:t> </a:t>
            </a:r>
            <a:r>
              <a:rPr lang="en-US" dirty="0" smtClean="0"/>
              <a:t>main.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static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void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Main(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[]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args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    {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UserContext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UserContext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        {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            </a:t>
            </a:r>
            <a:r>
              <a:rPr lang="ru-RU" dirty="0">
                <a:solidFill>
                  <a:srgbClr val="008000"/>
                </a:solidFill>
                <a:latin typeface="Consolas"/>
              </a:rPr>
              <a:t>// создаем два объекта </a:t>
            </a:r>
            <a:r>
              <a:rPr lang="en-US" dirty="0">
                <a:solidFill>
                  <a:srgbClr val="008000"/>
                </a:solidFill>
                <a:latin typeface="Consolas"/>
              </a:rPr>
              <a:t>User</a:t>
            </a:r>
            <a:endParaRPr lang="en-US" dirty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        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User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user1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User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{ Name = 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"Tom"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Age = 33 };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        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User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user2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User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{ Name = 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"Sam"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Age = 26 };</a:t>
            </a:r>
          </a:p>
          <a:p>
            <a:pPr marL="400050" lvl="1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            </a:t>
            </a:r>
            <a:r>
              <a:rPr lang="ru-RU" dirty="0">
                <a:solidFill>
                  <a:srgbClr val="008000"/>
                </a:solidFill>
                <a:latin typeface="Consolas"/>
              </a:rPr>
              <a:t>// добавляем их в </a:t>
            </a:r>
            <a:r>
              <a:rPr lang="ru-RU" dirty="0" err="1">
                <a:solidFill>
                  <a:srgbClr val="008000"/>
                </a:solidFill>
                <a:latin typeface="Consolas"/>
              </a:rPr>
              <a:t>бд</a:t>
            </a: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    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db.Users.Add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(user1);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    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db.Users.Add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(user2);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    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db.SaveChanges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    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dirty="0">
                <a:solidFill>
                  <a:srgbClr val="A31515"/>
                </a:solidFill>
                <a:latin typeface="Consolas"/>
              </a:rPr>
              <a:t>Объекты успешно сохранены"</a:t>
            </a:r>
            <a:r>
              <a:rPr lang="ru-RU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400050" lvl="1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            </a:t>
            </a:r>
            <a:r>
              <a:rPr lang="ru-RU" dirty="0">
                <a:solidFill>
                  <a:srgbClr val="008000"/>
                </a:solidFill>
                <a:latin typeface="Consolas"/>
              </a:rPr>
              <a:t>// получаем объекты из </a:t>
            </a:r>
            <a:r>
              <a:rPr lang="ru-RU" dirty="0" err="1">
                <a:solidFill>
                  <a:srgbClr val="008000"/>
                </a:solidFill>
                <a:latin typeface="Consolas"/>
              </a:rPr>
              <a:t>бд</a:t>
            </a:r>
            <a:r>
              <a:rPr lang="ru-RU" dirty="0">
                <a:solidFill>
                  <a:srgbClr val="008000"/>
                </a:solidFill>
                <a:latin typeface="Consolas"/>
              </a:rPr>
              <a:t> и выводим на консоль</a:t>
            </a: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    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users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db.Users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    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dirty="0">
                <a:solidFill>
                  <a:srgbClr val="A31515"/>
                </a:solidFill>
                <a:latin typeface="Consolas"/>
              </a:rPr>
              <a:t>Список объектов:"</a:t>
            </a:r>
            <a:r>
              <a:rPr lang="ru-RU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    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User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u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users)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            {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        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"{0}.{1} - {2}"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u.Id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u.Name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u.Age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            }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        }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.Read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    }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Готово!</a:t>
            </a:r>
            <a:endParaRPr lang="ru-RU" dirty="0"/>
          </a:p>
        </p:txBody>
      </p:sp>
      <p:sp>
        <p:nvSpPr>
          <p:cNvPr id="1048638" name="Объект 2"/>
          <p:cNvSpPr>
            <a:spLocks noGrp="1"/>
          </p:cNvSpPr>
          <p:nvPr>
            <p:ph idx="1"/>
          </p:nvPr>
        </p:nvSpPr>
        <p:spPr>
          <a:xfrm>
            <a:off x="457200" y="1319981"/>
            <a:ext cx="8229600" cy="66886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Приблизительный вывод:</a:t>
            </a:r>
            <a:endParaRPr lang="ru-RU" dirty="0"/>
          </a:p>
        </p:txBody>
      </p:sp>
      <p:pic>
        <p:nvPicPr>
          <p:cNvPr id="2097158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3865" t="6458" r="75887" b="81323"/>
          <a:stretch>
            <a:fillRect/>
          </a:stretch>
        </p:blipFill>
        <p:spPr bwMode="auto">
          <a:xfrm>
            <a:off x="1115616" y="1988840"/>
            <a:ext cx="6408712" cy="2174302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30314" y="4166192"/>
            <a:ext cx="8229600" cy="244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Готовый пример можно посмотреть в примерах:</a:t>
            </a:r>
          </a:p>
          <a:p>
            <a:pPr marL="0" indent="0">
              <a:buNone/>
            </a:pPr>
            <a:r>
              <a:rPr lang="ru-RU" dirty="0"/>
              <a:t>«1_Пример подключения </a:t>
            </a:r>
            <a:r>
              <a:rPr lang="ru-RU" dirty="0" err="1"/>
              <a:t>Entity</a:t>
            </a:r>
            <a:r>
              <a:rPr lang="ru-RU" dirty="0"/>
              <a:t> </a:t>
            </a:r>
            <a:r>
              <a:rPr lang="ru-RU" dirty="0" err="1"/>
              <a:t>Framework</a:t>
            </a:r>
            <a:r>
              <a:rPr lang="ru-RU" dirty="0"/>
              <a:t> и добавления строк»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229600" cy="1143000"/>
          </a:xfrm>
        </p:spPr>
        <p:txBody>
          <a:bodyPr/>
          <a:lstStyle/>
          <a:p>
            <a:r>
              <a:rPr lang="ru-RU" dirty="0"/>
              <a:t>Основные операции с данными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845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9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Основные операции с </a:t>
            </a:r>
            <a:r>
              <a:rPr lang="ru-RU" dirty="0" smtClean="0"/>
              <a:t>данными</a:t>
            </a:r>
            <a:endParaRPr lang="ru-RU" dirty="0"/>
          </a:p>
        </p:txBody>
      </p:sp>
      <p:sp>
        <p:nvSpPr>
          <p:cNvPr id="104864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Большинство операций с данными представляют собой </a:t>
            </a:r>
            <a:r>
              <a:rPr lang="ru-RU" dirty="0" smtClean="0"/>
              <a:t>CRUD-операции</a:t>
            </a:r>
          </a:p>
          <a:p>
            <a:pPr marL="0" indent="0" algn="just">
              <a:buNone/>
            </a:pPr>
            <a:r>
              <a:rPr lang="ru-RU" dirty="0" smtClean="0"/>
              <a:t>(ох только не переводите это слово с английского) </a:t>
            </a:r>
          </a:p>
          <a:p>
            <a:pPr marL="0" indent="0" algn="just">
              <a:buNone/>
            </a:pPr>
            <a:r>
              <a:rPr lang="ru-RU" dirty="0" smtClean="0"/>
              <a:t>(</a:t>
            </a:r>
            <a:r>
              <a:rPr lang="ru-RU" dirty="0" err="1"/>
              <a:t>Create</a:t>
            </a:r>
            <a:r>
              <a:rPr lang="ru-RU" dirty="0"/>
              <a:t>, </a:t>
            </a:r>
            <a:r>
              <a:rPr lang="ru-RU" dirty="0" err="1"/>
              <a:t>Read</a:t>
            </a:r>
            <a:r>
              <a:rPr lang="ru-RU" dirty="0"/>
              <a:t>, </a:t>
            </a:r>
            <a:r>
              <a:rPr lang="ru-RU" dirty="0" err="1"/>
              <a:t>Update</a:t>
            </a:r>
            <a:r>
              <a:rPr lang="ru-RU" dirty="0"/>
              <a:t>, </a:t>
            </a:r>
            <a:r>
              <a:rPr lang="ru-RU" dirty="0" err="1"/>
              <a:t>Delete</a:t>
            </a:r>
            <a:r>
              <a:rPr lang="ru-RU" dirty="0"/>
              <a:t>), то есть получение данных, создание, обновление и удаление. </a:t>
            </a:r>
            <a:r>
              <a:rPr lang="ru-RU" dirty="0" err="1"/>
              <a:t>Entity</a:t>
            </a:r>
            <a:r>
              <a:rPr lang="ru-RU" dirty="0"/>
              <a:t> </a:t>
            </a:r>
            <a:r>
              <a:rPr lang="ru-RU" dirty="0" err="1"/>
              <a:t>Framework</a:t>
            </a:r>
            <a:r>
              <a:rPr lang="ru-RU" dirty="0"/>
              <a:t> позволяет легко производить данные операции.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  <a:r>
              <a:rPr lang="en-US" dirty="0" smtClean="0"/>
              <a:t> </a:t>
            </a:r>
            <a:r>
              <a:rPr lang="en-US" dirty="0"/>
              <a:t>Entity </a:t>
            </a:r>
            <a:r>
              <a:rPr lang="en-US" dirty="0" smtClean="0"/>
              <a:t>Framework</a:t>
            </a:r>
            <a:endParaRPr lang="ru-RU" dirty="0"/>
          </a:p>
        </p:txBody>
      </p:sp>
      <p:sp>
        <p:nvSpPr>
          <p:cNvPr id="1048594" name="Объект 2"/>
          <p:cNvSpPr>
            <a:spLocks noGrp="1"/>
          </p:cNvSpPr>
          <p:nvPr>
            <p:ph idx="1"/>
          </p:nvPr>
        </p:nvSpPr>
        <p:spPr>
          <a:xfrm>
            <a:off x="395536" y="1600200"/>
            <a:ext cx="8424936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b="1" dirty="0"/>
              <a:t>Entity</a:t>
            </a:r>
            <a:r>
              <a:rPr lang="en-US" dirty="0"/>
              <a:t> </a:t>
            </a:r>
            <a:r>
              <a:rPr lang="en-US" b="1" dirty="0" smtClean="0"/>
              <a:t>Framework</a:t>
            </a:r>
            <a:r>
              <a:rPr lang="en-US" dirty="0" smtClean="0"/>
              <a:t> - </a:t>
            </a:r>
            <a:r>
              <a:rPr lang="ru-RU" dirty="0" smtClean="0"/>
              <a:t>объектно-ориентированная технология </a:t>
            </a:r>
            <a:r>
              <a:rPr lang="ru-RU" dirty="0"/>
              <a:t>на базе </a:t>
            </a:r>
            <a:r>
              <a:rPr lang="ru-RU" dirty="0" err="1"/>
              <a:t>фреймворка</a:t>
            </a:r>
            <a:r>
              <a:rPr lang="ru-RU" dirty="0"/>
              <a:t> .NET для работы с </a:t>
            </a:r>
            <a:r>
              <a:rPr lang="ru-RU" dirty="0" smtClean="0"/>
              <a:t>базами данными или по другому говоря это </a:t>
            </a:r>
            <a:r>
              <a:rPr lang="en-US" dirty="0" smtClean="0"/>
              <a:t>ORM.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sp>
        <p:nvSpPr>
          <p:cNvPr id="1048642" name="Объект 2"/>
          <p:cNvSpPr txBox="1"/>
          <p:nvPr/>
        </p:nvSpPr>
        <p:spPr>
          <a:xfrm>
            <a:off x="609600" y="1493168"/>
            <a:ext cx="7850832" cy="5032175"/>
          </a:xfrm>
          <a:prstGeom prst="rect">
            <a:avLst/>
          </a:prstGeom>
        </p:spPr>
        <p:txBody>
          <a:bodyPr vert="horz" lIns="91440" tIns="45720" rIns="91440" bIns="45720" rtlCol="0">
            <a:normAutofit fontScale="67857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Для примеров с операциями возьмем простенькую модель </a:t>
            </a:r>
            <a:r>
              <a:rPr lang="ru-RU" dirty="0" err="1" smtClean="0"/>
              <a:t>Phone</a:t>
            </a:r>
            <a:r>
              <a:rPr lang="ru-RU" dirty="0" smtClean="0"/>
              <a:t>:</a:t>
            </a:r>
          </a:p>
          <a:p>
            <a:pPr marL="400050" lvl="1" indent="0">
              <a:buFont typeface="Arial" pitchFamily="34" charset="0"/>
              <a:buNone/>
            </a:pPr>
            <a:r>
              <a:rPr lang="en-US" dirty="0" smtClean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Phone</a:t>
            </a:r>
            <a:endParaRPr lang="en-US" dirty="0" smtClean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Font typeface="Arial" pitchFamily="34" charset="0"/>
              <a:buNone/>
            </a:pPr>
            <a:r>
              <a:rPr lang="ru-RU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400050" lvl="1" indent="0">
              <a:buFont typeface="Arial" pitchFamily="34" charset="0"/>
              <a:buNone/>
            </a:pPr>
            <a:r>
              <a:rPr lang="en-US" dirty="0" smtClean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Id {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400050" lvl="1" indent="0">
              <a:buFont typeface="Arial" pitchFamily="34" charset="0"/>
              <a:buNone/>
            </a:pPr>
            <a:r>
              <a:rPr lang="en-US" dirty="0" smtClean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Name {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400050" lvl="1" indent="0">
              <a:buFont typeface="Arial" pitchFamily="34" charset="0"/>
              <a:buNone/>
            </a:pPr>
            <a:r>
              <a:rPr lang="en-US" dirty="0" smtClean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Price {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400050" lvl="1" indent="0">
              <a:buFont typeface="Arial" pitchFamily="34" charset="0"/>
              <a:buNone/>
            </a:pPr>
            <a:r>
              <a:rPr lang="ru-RU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pPr marL="400050" lvl="1" indent="0">
              <a:buFont typeface="Arial" pitchFamily="34" charset="0"/>
              <a:buNone/>
            </a:pPr>
            <a:endParaRPr lang="ru-RU" dirty="0" smtClean="0"/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И следующий класс контекста данных:</a:t>
            </a:r>
          </a:p>
          <a:p>
            <a:pPr marL="400050" lvl="1" indent="0">
              <a:buFont typeface="Arial" pitchFamily="34" charset="0"/>
              <a:buNone/>
            </a:pPr>
            <a:r>
              <a:rPr lang="en-US" dirty="0" smtClean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PhoneContext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: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DbContext</a:t>
            </a:r>
            <a:endParaRPr lang="en-US" dirty="0" smtClean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Font typeface="Arial" pitchFamily="34" charset="0"/>
              <a:buNone/>
            </a:pPr>
            <a:r>
              <a:rPr lang="ru-RU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400050" lvl="1" indent="0">
              <a:buFont typeface="Arial" pitchFamily="34" charset="0"/>
              <a:buNone/>
            </a:pPr>
            <a:r>
              <a:rPr lang="en-US" dirty="0" smtClean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() :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base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"</a:t>
            </a:r>
            <a:r>
              <a:rPr lang="en-US" dirty="0" err="1" smtClean="0">
                <a:solidFill>
                  <a:srgbClr val="A31515"/>
                </a:solidFill>
                <a:latin typeface="Consolas"/>
              </a:rPr>
              <a:t>DefaultConnection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"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400050" lvl="1" indent="0">
              <a:buFont typeface="Arial" pitchFamily="34" charset="0"/>
              <a:buNone/>
            </a:pPr>
            <a:r>
              <a:rPr lang="ru-RU" dirty="0" smtClean="0">
                <a:solidFill>
                  <a:srgbClr val="000000"/>
                </a:solidFill>
                <a:latin typeface="Consolas"/>
              </a:rPr>
              <a:t>    { }</a:t>
            </a:r>
          </a:p>
          <a:p>
            <a:pPr marL="400050" lvl="1" indent="0">
              <a:buFont typeface="Arial" pitchFamily="34" charset="0"/>
              <a:buNone/>
            </a:pPr>
            <a:endParaRPr lang="ru-RU" dirty="0" smtClean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Font typeface="Arial" pitchFamily="34" charset="0"/>
              <a:buNone/>
            </a:pPr>
            <a:r>
              <a:rPr lang="en-US" dirty="0" smtClean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DbSet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&lt;Phone&gt; Phones {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400050" lvl="1" indent="0">
              <a:buFont typeface="Arial" pitchFamily="34" charset="0"/>
              <a:buNone/>
            </a:pPr>
            <a:r>
              <a:rPr lang="ru-RU" dirty="0" smtClean="0">
                <a:solidFill>
                  <a:srgbClr val="000000"/>
                </a:solidFill>
                <a:latin typeface="Consolas"/>
              </a:rPr>
              <a:t>}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3" name="Заголовок 1"/>
          <p:cNvSpPr>
            <a:spLocks noGrp="1"/>
          </p:cNvSpPr>
          <p:nvPr>
            <p:ph type="title"/>
          </p:nvPr>
        </p:nvSpPr>
        <p:spPr>
          <a:xfrm>
            <a:off x="528291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Добавление</a:t>
            </a:r>
            <a:endParaRPr lang="ru-RU" dirty="0"/>
          </a:p>
        </p:txBody>
      </p:sp>
      <p:sp>
        <p:nvSpPr>
          <p:cNvPr id="1048644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720080"/>
          </a:xfrm>
        </p:spPr>
        <p:txBody>
          <a:bodyPr>
            <a:normAutofit fontScale="73750" lnSpcReduction="20000"/>
          </a:bodyPr>
          <a:lstStyle/>
          <a:p>
            <a:pPr marL="0" indent="0">
              <a:buNone/>
            </a:pPr>
            <a:r>
              <a:rPr lang="ru-RU" dirty="0"/>
              <a:t>Для добавления применяется метод </a:t>
            </a:r>
            <a:r>
              <a:rPr lang="ru-RU" dirty="0" err="1"/>
              <a:t>Add</a:t>
            </a:r>
            <a:r>
              <a:rPr lang="ru-RU" dirty="0"/>
              <a:t>() у объекта </a:t>
            </a:r>
            <a:r>
              <a:rPr lang="ru-RU" dirty="0" err="1"/>
              <a:t>DbSet</a:t>
            </a:r>
            <a:r>
              <a:rPr lang="ru-RU" dirty="0" smtClean="0"/>
              <a:t>:</a:t>
            </a:r>
          </a:p>
        </p:txBody>
      </p:sp>
      <p:sp>
        <p:nvSpPr>
          <p:cNvPr id="1048645" name="Объект 2"/>
          <p:cNvSpPr txBox="1"/>
          <p:nvPr/>
        </p:nvSpPr>
        <p:spPr>
          <a:xfrm>
            <a:off x="539552" y="1650026"/>
            <a:ext cx="8229600" cy="504056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1" indent="0">
              <a:buFont typeface="Arial" pitchFamily="34" charset="0"/>
              <a:buNone/>
            </a:pP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sz="1600" dirty="0" err="1" smtClean="0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nsolas"/>
              </a:rPr>
              <a:t>db</a:t>
            </a: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400050" lvl="1" indent="0">
              <a:buFont typeface="Arial" pitchFamily="34" charset="0"/>
              <a:buNone/>
            </a:pPr>
            <a:r>
              <a:rPr lang="ru-RU" sz="1600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400050" lvl="1" indent="0">
              <a:buFont typeface="Arial" pitchFamily="34" charset="0"/>
              <a:buNone/>
            </a:pP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    Phone p1 = 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 Phone { Name = </a:t>
            </a:r>
            <a:r>
              <a:rPr lang="en-US" sz="1600" dirty="0" smtClean="0">
                <a:solidFill>
                  <a:srgbClr val="A31515"/>
                </a:solidFill>
                <a:latin typeface="Consolas"/>
              </a:rPr>
              <a:t>"Samsung Galaxy S7"</a:t>
            </a: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, Price = 20000 };</a:t>
            </a:r>
          </a:p>
          <a:p>
            <a:pPr marL="400050" lvl="1" indent="0">
              <a:buFont typeface="Arial" pitchFamily="34" charset="0"/>
              <a:buNone/>
            </a:pP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    Phone p2 = 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 Phone { Name = </a:t>
            </a:r>
            <a:r>
              <a:rPr lang="en-US" sz="1600" dirty="0" smtClean="0">
                <a:solidFill>
                  <a:srgbClr val="A31515"/>
                </a:solidFill>
                <a:latin typeface="Consolas"/>
              </a:rPr>
              <a:t>"iPhone 7"</a:t>
            </a: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, Price = 28000 };</a:t>
            </a:r>
          </a:p>
          <a:p>
            <a:pPr marL="400050" lvl="1" indent="0">
              <a:buFont typeface="Arial" pitchFamily="34" charset="0"/>
              <a:buNone/>
            </a:pPr>
            <a:endParaRPr lang="ru-RU" sz="1600" dirty="0" smtClean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Font typeface="Arial" pitchFamily="34" charset="0"/>
              <a:buNone/>
            </a:pPr>
            <a:r>
              <a:rPr lang="ru-RU" sz="1600" dirty="0" smtClean="0">
                <a:solidFill>
                  <a:srgbClr val="000000"/>
                </a:solidFill>
                <a:latin typeface="Consolas"/>
              </a:rPr>
              <a:t>    </a:t>
            </a:r>
            <a:r>
              <a:rPr lang="ru-RU" sz="1600" dirty="0" smtClean="0">
                <a:solidFill>
                  <a:srgbClr val="008000"/>
                </a:solidFill>
                <a:latin typeface="Consolas"/>
              </a:rPr>
              <a:t>// добавление</a:t>
            </a:r>
            <a:endParaRPr lang="ru-RU" sz="1600" dirty="0" smtClean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Font typeface="Arial" pitchFamily="34" charset="0"/>
              <a:buNone/>
            </a:pP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1600" dirty="0" err="1" smtClean="0">
                <a:solidFill>
                  <a:srgbClr val="000000"/>
                </a:solidFill>
                <a:latin typeface="Consolas"/>
              </a:rPr>
              <a:t>db.Phones.Add</a:t>
            </a: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(p1);</a:t>
            </a:r>
          </a:p>
          <a:p>
            <a:pPr marL="400050" lvl="1" indent="0">
              <a:buFont typeface="Arial" pitchFamily="34" charset="0"/>
              <a:buNone/>
            </a:pP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1600" dirty="0" err="1" smtClean="0">
                <a:solidFill>
                  <a:srgbClr val="000000"/>
                </a:solidFill>
                <a:latin typeface="Consolas"/>
              </a:rPr>
              <a:t>db.Phones.Add</a:t>
            </a: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(p2);</a:t>
            </a:r>
          </a:p>
          <a:p>
            <a:pPr marL="400050" lvl="1" indent="0">
              <a:buFont typeface="Arial" pitchFamily="34" charset="0"/>
              <a:buNone/>
            </a:pP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1600" dirty="0" err="1" smtClean="0">
                <a:solidFill>
                  <a:srgbClr val="000000"/>
                </a:solidFill>
                <a:latin typeface="Consolas"/>
              </a:rPr>
              <a:t>db.SaveChanges</a:t>
            </a: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();   </a:t>
            </a:r>
            <a:r>
              <a:rPr lang="en-US" sz="1600" dirty="0" smtClean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latin typeface="Consolas"/>
              </a:rPr>
              <a:t>сохранение изменений</a:t>
            </a:r>
            <a:endParaRPr lang="ru-RU" sz="1600" dirty="0" smtClean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Font typeface="Arial" pitchFamily="34" charset="0"/>
              <a:buNone/>
            </a:pPr>
            <a:r>
              <a:rPr lang="ru-RU" sz="1600" dirty="0" smtClean="0">
                <a:solidFill>
                  <a:srgbClr val="000000"/>
                </a:solidFill>
                <a:latin typeface="Consolas"/>
              </a:rPr>
              <a:t> </a:t>
            </a:r>
          </a:p>
          <a:p>
            <a:pPr marL="400050" lvl="1" indent="0">
              <a:buFont typeface="Arial" pitchFamily="34" charset="0"/>
              <a:buNone/>
            </a:pP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1600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 phones = </a:t>
            </a:r>
            <a:r>
              <a:rPr lang="en-US" sz="1600" dirty="0" err="1" smtClean="0">
                <a:solidFill>
                  <a:srgbClr val="000000"/>
                </a:solidFill>
                <a:latin typeface="Consolas"/>
              </a:rPr>
              <a:t>db.Phones.ToList</a:t>
            </a: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400050" lvl="1" indent="0">
              <a:buFont typeface="Arial" pitchFamily="34" charset="0"/>
              <a:buNone/>
            </a:pP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1600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sz="1600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 p 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 phones)</a:t>
            </a:r>
          </a:p>
          <a:p>
            <a:pPr marL="400050" lvl="1" indent="0">
              <a:buFont typeface="Arial" pitchFamily="34" charset="0"/>
              <a:buNone/>
            </a:pP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sz="1600" dirty="0" err="1" smtClean="0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sz="1600" dirty="0" err="1" smtClean="0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1600" dirty="0" smtClean="0">
                <a:solidFill>
                  <a:srgbClr val="A31515"/>
                </a:solidFill>
                <a:latin typeface="Consolas"/>
              </a:rPr>
              <a:t>"{0} - {1} - {2}"</a:t>
            </a: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latin typeface="Consolas"/>
              </a:rPr>
              <a:t>p.Id</a:t>
            </a: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latin typeface="Consolas"/>
              </a:rPr>
              <a:t>p.Name</a:t>
            </a: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latin typeface="Consolas"/>
              </a:rPr>
              <a:t>p.Price</a:t>
            </a:r>
            <a:r>
              <a:rPr lang="en-US" sz="1600" dirty="0" smtClean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400050" lvl="1" indent="0">
              <a:buFont typeface="Arial" pitchFamily="34" charset="0"/>
              <a:buNone/>
            </a:pPr>
            <a:r>
              <a:rPr lang="ru-RU" sz="1600" dirty="0" smtClean="0">
                <a:solidFill>
                  <a:srgbClr val="000000"/>
                </a:solidFill>
                <a:latin typeface="Consolas"/>
              </a:rPr>
              <a:t>}</a:t>
            </a:r>
            <a:endParaRPr lang="ru-RU" sz="16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Редактирование</a:t>
            </a:r>
          </a:p>
        </p:txBody>
      </p:sp>
      <p:sp>
        <p:nvSpPr>
          <p:cNvPr id="1048647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05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/>
              <a:t>Контекст данных способен отслеживать изменения объектов, поэтому для редактирования объекта достаточно изменить его свойства и после этого вызвать метод </a:t>
            </a:r>
            <a:r>
              <a:rPr lang="ru-RU" sz="2400" dirty="0" err="1"/>
              <a:t>SaveChanges</a:t>
            </a:r>
            <a:r>
              <a:rPr lang="ru-RU" sz="2400" dirty="0" smtClean="0"/>
              <a:t>():</a:t>
            </a:r>
          </a:p>
          <a:p>
            <a:pPr marL="0" indent="0">
              <a:buNone/>
            </a:pPr>
            <a:endParaRPr lang="ru-RU" sz="2400" dirty="0" smtClean="0"/>
          </a:p>
          <a:p>
            <a:pPr marL="400050" lvl="1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400050" lvl="1" indent="0">
              <a:buNone/>
            </a:pPr>
            <a:r>
              <a:rPr lang="ru-RU" sz="2000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400050" lvl="1" indent="0">
              <a:buNone/>
            </a:pPr>
            <a:r>
              <a:rPr lang="ru-RU" sz="20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ru-RU" sz="2000" dirty="0">
                <a:solidFill>
                  <a:srgbClr val="008000"/>
                </a:solidFill>
                <a:latin typeface="Consolas"/>
              </a:rPr>
              <a:t>// получаем первый объект</a:t>
            </a:r>
            <a:endParaRPr lang="ru-RU" sz="2000" dirty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Phone p1 =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db.Phones.FirstOrDefault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400050" lvl="1" indent="0">
              <a:buNone/>
            </a:pPr>
            <a:endParaRPr lang="ru-RU" sz="2000" dirty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ru-RU" sz="2000" dirty="0" smtClean="0">
                <a:solidFill>
                  <a:srgbClr val="000000"/>
                </a:solidFill>
                <a:latin typeface="Consolas"/>
              </a:rPr>
              <a:t>	</a:t>
            </a:r>
            <a:r>
              <a:rPr lang="en-US" sz="2000" dirty="0" smtClean="0">
                <a:solidFill>
                  <a:srgbClr val="000000"/>
                </a:solidFill>
                <a:latin typeface="Consolas"/>
              </a:rPr>
              <a:t>p1.Price 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= 30000;</a:t>
            </a:r>
          </a:p>
          <a:p>
            <a:pPr marL="400050" lvl="1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db.SaveChanges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();   </a:t>
            </a:r>
            <a:r>
              <a:rPr lang="en-US" sz="2000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2000" dirty="0">
                <a:solidFill>
                  <a:srgbClr val="008000"/>
                </a:solidFill>
                <a:latin typeface="Consolas"/>
              </a:rPr>
              <a:t>сохраняем изменения</a:t>
            </a:r>
            <a:endParaRPr lang="ru-RU" sz="2000" dirty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ru-RU" sz="2000" dirty="0">
                <a:solidFill>
                  <a:srgbClr val="000000"/>
                </a:solidFill>
                <a:latin typeface="Consolas"/>
              </a:rPr>
              <a:t>}</a:t>
            </a: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8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496944" cy="6525344"/>
          </a:xfrm>
        </p:spPr>
        <p:txBody>
          <a:bodyPr>
            <a:normAutofit fontScale="67500" lnSpcReduction="20000"/>
          </a:bodyPr>
          <a:lstStyle/>
          <a:p>
            <a:pPr marL="0" indent="0">
              <a:buNone/>
            </a:pPr>
            <a:r>
              <a:rPr lang="ru-RU" dirty="0" smtClean="0"/>
              <a:t>Но рассмотрим другую ситуацию:</a:t>
            </a:r>
          </a:p>
          <a:p>
            <a:pPr marL="0" indent="0">
              <a:buNone/>
            </a:pPr>
            <a:endParaRPr lang="ru-RU" dirty="0" smtClean="0"/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Phone p1;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p1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db.Phones.FirstOrDefault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}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if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(p1!=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null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{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p1.Price = 60000;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db.SaveChanges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}</a:t>
            </a:r>
          </a:p>
          <a:p>
            <a:pPr marL="400050" lvl="1" indent="0">
              <a:buNone/>
            </a:pPr>
            <a:r>
              <a:rPr lang="ru-RU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pPr marL="0" indent="0">
              <a:buNone/>
            </a:pPr>
            <a:endParaRPr lang="ru-RU" dirty="0" smtClean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ru-RU" dirty="0"/>
              <a:t>Так как объект </a:t>
            </a:r>
            <a:r>
              <a:rPr lang="ru-RU" dirty="0" err="1"/>
              <a:t>Phone</a:t>
            </a:r>
            <a:r>
              <a:rPr lang="ru-RU" dirty="0"/>
              <a:t> получен в одном контексте, а изменяется для другого контекста, который его не отслеживает. В итоге изменения не сохранятся.</a:t>
            </a:r>
          </a:p>
          <a:p>
            <a:pPr marL="400050" lvl="1" indent="0">
              <a:buNone/>
            </a:pPr>
            <a:endParaRPr lang="ru-RU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9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435280" cy="5688632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ru-RU" sz="2400" dirty="0" smtClean="0"/>
              <a:t>Чтобы изменения сохранились, нам явным образом надо установить для его состояния значение </a:t>
            </a:r>
            <a:r>
              <a:rPr lang="ru-RU" sz="2400" dirty="0" err="1" smtClean="0"/>
              <a:t>EntityState.Modified</a:t>
            </a:r>
            <a:r>
              <a:rPr lang="ru-RU" sz="2400" dirty="0" smtClean="0"/>
              <a:t>:</a:t>
            </a:r>
          </a:p>
          <a:p>
            <a:pPr marL="0" indent="0">
              <a:buNone/>
            </a:pPr>
            <a:endParaRPr lang="ru-RU" sz="2400" dirty="0" smtClean="0"/>
          </a:p>
          <a:p>
            <a:pPr marL="400050" lvl="1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400050" lvl="1" indent="0">
              <a:buNone/>
            </a:pPr>
            <a:r>
              <a:rPr lang="ru-RU" sz="2000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400050" lvl="1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if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(p1!=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null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400050" lvl="1" indent="0">
              <a:buNone/>
            </a:pPr>
            <a:r>
              <a:rPr lang="ru-RU" sz="2000" dirty="0">
                <a:solidFill>
                  <a:srgbClr val="000000"/>
                </a:solidFill>
                <a:latin typeface="Consolas"/>
              </a:rPr>
              <a:t>    {</a:t>
            </a:r>
          </a:p>
          <a:p>
            <a:pPr marL="400050" lvl="1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    p1.Price = 60000;</a:t>
            </a:r>
          </a:p>
          <a:p>
            <a:pPr marL="400050" lvl="1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db.Entry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(p1).State = </a:t>
            </a:r>
            <a:r>
              <a:rPr lang="en-US" sz="2000" dirty="0" err="1">
                <a:solidFill>
                  <a:srgbClr val="2B91AF"/>
                </a:solidFill>
                <a:latin typeface="Consolas"/>
              </a:rPr>
              <a:t>EntityState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.Modified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;</a:t>
            </a:r>
          </a:p>
          <a:p>
            <a:pPr marL="400050" lvl="1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db.SaveChanges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400050" lvl="1" indent="0">
              <a:buNone/>
            </a:pPr>
            <a:r>
              <a:rPr lang="ru-RU" sz="2000" dirty="0">
                <a:solidFill>
                  <a:srgbClr val="000000"/>
                </a:solidFill>
                <a:latin typeface="Consolas"/>
              </a:rPr>
              <a:t>    }</a:t>
            </a:r>
          </a:p>
          <a:p>
            <a:pPr marL="400050" lvl="1" indent="0">
              <a:buNone/>
            </a:pPr>
            <a:r>
              <a:rPr lang="ru-RU" sz="2000" dirty="0">
                <a:solidFill>
                  <a:srgbClr val="000000"/>
                </a:solidFill>
                <a:latin typeface="Consolas"/>
              </a:rPr>
              <a:t>}</a:t>
            </a: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Удаление</a:t>
            </a:r>
            <a:endParaRPr lang="ru-RU" dirty="0"/>
          </a:p>
        </p:txBody>
      </p:sp>
      <p:sp>
        <p:nvSpPr>
          <p:cNvPr id="1048651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1786" lnSpcReduction="20000"/>
          </a:bodyPr>
          <a:lstStyle/>
          <a:p>
            <a:pPr marL="0" indent="0">
              <a:buNone/>
            </a:pPr>
            <a:r>
              <a:rPr lang="ru-RU" dirty="0"/>
              <a:t>Для удаления объекта применяется метод </a:t>
            </a:r>
            <a:r>
              <a:rPr lang="ru-RU" dirty="0" err="1"/>
              <a:t>Remove</a:t>
            </a:r>
            <a:r>
              <a:rPr lang="ru-RU" dirty="0"/>
              <a:t>() объекта </a:t>
            </a:r>
            <a:r>
              <a:rPr lang="ru-RU" dirty="0" err="1"/>
              <a:t>DbSet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endParaRPr lang="ru-RU" dirty="0" smtClean="0"/>
          </a:p>
          <a:p>
            <a:pPr marL="400050" lvl="1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Phone p1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db.Phones.FirstOrDefault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if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(p1!=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null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{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db.Phones.Remove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(p1);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db.SaveChanges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}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}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435280" cy="58326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/>
              <a:t>Но как и в случае с обновлением здесь мы можем столкнуться с похожей проблемой, когда объект получаем из базы данных в пределах одного контекста, а пытаемся удалить в другом контексте. И в этом случае нам надо установить вручную у объекта </a:t>
            </a:r>
            <a:r>
              <a:rPr lang="ru-RU" sz="2400" dirty="0" smtClean="0"/>
              <a:t>состояние </a:t>
            </a:r>
            <a:r>
              <a:rPr lang="ru-RU" sz="2400" dirty="0" err="1" smtClean="0"/>
              <a:t>EntityState.Deleted</a:t>
            </a:r>
            <a:r>
              <a:rPr lang="ru-RU" sz="2400" dirty="0" smtClean="0"/>
              <a:t>:</a:t>
            </a:r>
          </a:p>
          <a:p>
            <a:pPr marL="400050" lvl="1" indent="0">
              <a:buNone/>
            </a:pPr>
            <a:endParaRPr lang="ru-RU" sz="2000" dirty="0" smtClean="0">
              <a:solidFill>
                <a:srgbClr val="0000FF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en-US" sz="2000" dirty="0" smtClean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sz="2000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400050" lvl="1" indent="0">
              <a:buNone/>
            </a:pPr>
            <a:r>
              <a:rPr lang="ru-RU" sz="2000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400050" lvl="1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if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(p1!=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null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400050" lvl="1" indent="0">
              <a:buNone/>
            </a:pPr>
            <a:r>
              <a:rPr lang="ru-RU" sz="2000" dirty="0">
                <a:solidFill>
                  <a:srgbClr val="000000"/>
                </a:solidFill>
                <a:latin typeface="Consolas"/>
              </a:rPr>
              <a:t>    {</a:t>
            </a:r>
          </a:p>
          <a:p>
            <a:pPr marL="400050" lvl="1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db.Entry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(p1).State = </a:t>
            </a:r>
            <a:r>
              <a:rPr lang="en-US" sz="2000" dirty="0" err="1">
                <a:solidFill>
                  <a:srgbClr val="2B91AF"/>
                </a:solidFill>
                <a:latin typeface="Consolas"/>
              </a:rPr>
              <a:t>EntityState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.Deleted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;</a:t>
            </a:r>
          </a:p>
          <a:p>
            <a:pPr marL="400050" lvl="1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db.SaveChanges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400050" lvl="1" indent="0">
              <a:buNone/>
            </a:pPr>
            <a:r>
              <a:rPr lang="ru-RU" sz="2000" dirty="0">
                <a:solidFill>
                  <a:srgbClr val="000000"/>
                </a:solidFill>
                <a:latin typeface="Consolas"/>
              </a:rPr>
              <a:t>    }</a:t>
            </a:r>
          </a:p>
          <a:p>
            <a:pPr marL="400050" lvl="1" indent="0">
              <a:buNone/>
            </a:pPr>
            <a:r>
              <a:rPr lang="ru-RU" sz="2000" dirty="0">
                <a:solidFill>
                  <a:srgbClr val="000000"/>
                </a:solidFill>
                <a:latin typeface="Consolas"/>
              </a:rPr>
              <a:t>}</a:t>
            </a: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Метод </a:t>
            </a:r>
            <a:r>
              <a:rPr lang="en-US" b="1" dirty="0" smtClean="0"/>
              <a:t>Attach</a:t>
            </a:r>
            <a:endParaRPr lang="ru-RU" dirty="0"/>
          </a:p>
        </p:txBody>
      </p:sp>
      <p:sp>
        <p:nvSpPr>
          <p:cNvPr id="104865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Если объект получен в одном контексте, а сохраняется в другом, то мы можем устанавливать у него вручную состояния </a:t>
            </a:r>
            <a:r>
              <a:rPr lang="ru-RU" dirty="0" err="1"/>
              <a:t>EntityState.Updated</a:t>
            </a:r>
            <a:r>
              <a:rPr lang="ru-RU" dirty="0"/>
              <a:t> или </a:t>
            </a:r>
            <a:r>
              <a:rPr lang="ru-RU" dirty="0" err="1"/>
              <a:t>EntityState.Deleted</a:t>
            </a:r>
            <a:r>
              <a:rPr lang="ru-RU" dirty="0"/>
              <a:t>. Но есть еще один способ: с помощью метода </a:t>
            </a:r>
            <a:r>
              <a:rPr lang="ru-RU" dirty="0" err="1"/>
              <a:t>Attach</a:t>
            </a:r>
            <a:r>
              <a:rPr lang="ru-RU" dirty="0"/>
              <a:t> у объекта </a:t>
            </a:r>
            <a:r>
              <a:rPr lang="ru-RU" dirty="0" err="1"/>
              <a:t>DbSet</a:t>
            </a:r>
            <a:r>
              <a:rPr lang="ru-RU" dirty="0"/>
              <a:t> мы можем прикрепить объект к текущему контексту данных: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5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46875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Phone p1;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p1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db.Phones.FirstOrDefault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}</a:t>
            </a:r>
          </a:p>
          <a:p>
            <a:pPr marL="0" indent="0">
              <a:buNone/>
            </a:pPr>
            <a:r>
              <a:rPr lang="ru-RU" dirty="0">
                <a:solidFill>
                  <a:srgbClr val="008000"/>
                </a:solidFill>
                <a:latin typeface="Consolas"/>
              </a:rPr>
              <a:t>// редактирование</a:t>
            </a: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if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(p1!=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null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db.Phones.Attach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(p1);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p1.Price = 999;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db.SaveChanges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}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}</a:t>
            </a:r>
          </a:p>
          <a:p>
            <a:pPr marL="0" indent="0">
              <a:buNone/>
            </a:pPr>
            <a:r>
              <a:rPr lang="ru-RU" dirty="0">
                <a:solidFill>
                  <a:srgbClr val="008000"/>
                </a:solidFill>
                <a:latin typeface="Consolas"/>
              </a:rPr>
              <a:t>// удаление</a:t>
            </a: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PhoneContext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if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(p1!=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null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db.Phones.Attach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(p1);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db.Remove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(p1);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db.SaveChanges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}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}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6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/>
          <a:lstStyle/>
          <a:p>
            <a:r>
              <a:rPr lang="ru-RU" b="1" dirty="0" smtClean="0"/>
              <a:t>Связи между таблицами</a:t>
            </a:r>
            <a:endParaRPr lang="ru-RU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ORM</a:t>
            </a:r>
            <a:endParaRPr lang="ru-RU" dirty="0"/>
          </a:p>
        </p:txBody>
      </p:sp>
      <p:sp>
        <p:nvSpPr>
          <p:cNvPr id="104859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b="1" dirty="0" smtClean="0"/>
              <a:t>ORM</a:t>
            </a:r>
            <a:r>
              <a:rPr lang="en-US" dirty="0" smtClean="0"/>
              <a:t>  - </a:t>
            </a:r>
            <a:r>
              <a:rPr lang="ru-RU" dirty="0"/>
              <a:t>технология программирования, которая связывает базы данных с концепциями объектно-ориентированных языков программирования, создавая «виртуальную объектную базу данных».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Связь один ко </a:t>
            </a:r>
            <a:r>
              <a:rPr lang="ru-RU" b="1" dirty="0" smtClean="0"/>
              <a:t>многим</a:t>
            </a:r>
            <a:endParaRPr lang="ru-RU" dirty="0"/>
          </a:p>
        </p:txBody>
      </p:sp>
      <p:sp>
        <p:nvSpPr>
          <p:cNvPr id="1048658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5000" lnSpcReduction="20000"/>
          </a:bodyPr>
          <a:lstStyle/>
          <a:p>
            <a:pPr marL="0" indent="0" algn="just">
              <a:buNone/>
            </a:pPr>
            <a:r>
              <a:rPr lang="ru-RU" dirty="0"/>
              <a:t>Связь один-ко-многим реализуется, если одна модель хранит ссылку на один объект другой модели, а вторая модель может ссылаться на коллекцию объектов первой модели. Например, в одной команде играет несколько игроков</a:t>
            </a:r>
            <a:r>
              <a:rPr lang="ru-RU" dirty="0" smtClean="0"/>
              <a:t>:</a:t>
            </a:r>
            <a:endParaRPr lang="en-US" dirty="0" smtClean="0"/>
          </a:p>
          <a:p>
            <a:pPr marL="400050" lvl="1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class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Player</a:t>
            </a:r>
            <a:endParaRPr lang="en-US" dirty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Id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Name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Position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Age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400050" lvl="1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?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TeamId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Team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Team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}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40</a:t>
            </a:fld>
            <a:endParaRPr lang="ru-RU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9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5625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class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Team</a:t>
            </a:r>
            <a:endParaRPr lang="en-US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Id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Name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 </a:t>
            </a:r>
            <a:r>
              <a:rPr lang="en-US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en-US" dirty="0" err="1">
                <a:solidFill>
                  <a:srgbClr val="008000"/>
                </a:solidFill>
                <a:latin typeface="Consolas"/>
              </a:rPr>
              <a:t>название</a:t>
            </a:r>
            <a:r>
              <a:rPr lang="en-US" dirty="0">
                <a:solidFill>
                  <a:srgbClr val="008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8000"/>
                </a:solidFill>
                <a:latin typeface="Consolas"/>
              </a:rPr>
              <a:t>команды</a:t>
            </a:r>
            <a:endParaRPr lang="en-US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ICollection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&lt;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Player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&gt; Players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Team()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Players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List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&lt;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Player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&gt;();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}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}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class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SoccerContext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: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DbContext</a:t>
            </a:r>
            <a:endParaRPr lang="en-US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SoccerContext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 :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base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</a:t>
            </a:r>
            <a:r>
              <a:rPr lang="en-US" dirty="0" err="1">
                <a:solidFill>
                  <a:srgbClr val="A31515"/>
                </a:solidFill>
                <a:latin typeface="Consolas"/>
              </a:rPr>
              <a:t>SoccerContext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{ }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DbSet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&lt;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Player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&gt; Players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DbSet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&lt;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Team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&gt; Teams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}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0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807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200" dirty="0"/>
              <a:t>Добавление и вывод</a:t>
            </a:r>
            <a:r>
              <a:rPr lang="ru-RU" sz="1200" dirty="0" smtClean="0"/>
              <a:t>:</a:t>
            </a:r>
            <a:endParaRPr lang="en-US" sz="1200" dirty="0" smtClean="0"/>
          </a:p>
          <a:p>
            <a:pPr marL="0" indent="0">
              <a:buNone/>
            </a:pPr>
            <a:endParaRPr lang="en-US" sz="12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sz="1200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1200" dirty="0" err="1" smtClean="0">
                <a:solidFill>
                  <a:srgbClr val="000000"/>
                </a:solidFill>
                <a:latin typeface="Consolas"/>
              </a:rPr>
              <a:t>SoccerContext</a:t>
            </a:r>
            <a:r>
              <a:rPr lang="en-US" sz="1200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SoccerContext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0" indent="0">
              <a:buNone/>
            </a:pPr>
            <a:r>
              <a:rPr lang="ru-RU" sz="1200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ru-RU" sz="12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ru-RU" sz="1200" dirty="0">
                <a:solidFill>
                  <a:srgbClr val="008000"/>
                </a:solidFill>
                <a:latin typeface="Consolas"/>
              </a:rPr>
              <a:t>// создание и добавление моделей</a:t>
            </a:r>
            <a:endParaRPr lang="ru-RU" sz="1200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onsolas"/>
              </a:rPr>
              <a:t>    Team t1 =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Team { Name = </a:t>
            </a:r>
            <a:r>
              <a:rPr lang="en-US" sz="12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sz="1200" dirty="0">
                <a:solidFill>
                  <a:srgbClr val="A31515"/>
                </a:solidFill>
                <a:latin typeface="Consolas"/>
              </a:rPr>
              <a:t>Барселона"</a:t>
            </a:r>
            <a:r>
              <a:rPr lang="ru-RU" sz="1200" dirty="0">
                <a:solidFill>
                  <a:srgbClr val="000000"/>
                </a:solidFill>
                <a:latin typeface="Consolas"/>
              </a:rPr>
              <a:t> };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onsolas"/>
              </a:rPr>
              <a:t>    Team t2 =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Team { Name = </a:t>
            </a:r>
            <a:r>
              <a:rPr lang="en-US" sz="12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sz="1200" dirty="0">
                <a:solidFill>
                  <a:srgbClr val="A31515"/>
                </a:solidFill>
                <a:latin typeface="Consolas"/>
              </a:rPr>
              <a:t>Реал Мадрид"</a:t>
            </a:r>
            <a:r>
              <a:rPr lang="ru-RU" sz="1200" dirty="0">
                <a:solidFill>
                  <a:srgbClr val="000000"/>
                </a:solidFill>
                <a:latin typeface="Consolas"/>
              </a:rPr>
              <a:t> };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db.Teams.Add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(t1);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db.Teams.Add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(t2);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db.SaveChanges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1200" dirty="0">
                <a:solidFill>
                  <a:srgbClr val="2B91AF"/>
                </a:solidFill>
                <a:latin typeface="Consolas"/>
              </a:rPr>
              <a:t>Player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pl1 =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200" dirty="0">
                <a:solidFill>
                  <a:srgbClr val="2B91AF"/>
                </a:solidFill>
                <a:latin typeface="Consolas"/>
              </a:rPr>
              <a:t>Player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{ Name = </a:t>
            </a:r>
            <a:r>
              <a:rPr lang="en-US" sz="12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sz="1200" dirty="0" err="1">
                <a:solidFill>
                  <a:srgbClr val="A31515"/>
                </a:solidFill>
                <a:latin typeface="Consolas"/>
              </a:rPr>
              <a:t>Роналду</a:t>
            </a:r>
            <a:r>
              <a:rPr lang="ru-RU" sz="12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sz="1200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Age = 31, Position = </a:t>
            </a:r>
            <a:r>
              <a:rPr lang="en-US" sz="12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sz="1200" dirty="0">
                <a:solidFill>
                  <a:srgbClr val="A31515"/>
                </a:solidFill>
                <a:latin typeface="Consolas"/>
              </a:rPr>
              <a:t>Нападающий"</a:t>
            </a:r>
            <a:r>
              <a:rPr lang="ru-RU" sz="1200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Team = t2 };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1200" dirty="0">
                <a:solidFill>
                  <a:srgbClr val="2B91AF"/>
                </a:solidFill>
                <a:latin typeface="Consolas"/>
              </a:rPr>
              <a:t>Player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pl2 =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200" dirty="0">
                <a:solidFill>
                  <a:srgbClr val="2B91AF"/>
                </a:solidFill>
                <a:latin typeface="Consolas"/>
              </a:rPr>
              <a:t>Player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{ Name = </a:t>
            </a:r>
            <a:r>
              <a:rPr lang="en-US" sz="12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en-US" sz="1200" dirty="0" err="1">
                <a:solidFill>
                  <a:srgbClr val="A31515"/>
                </a:solidFill>
                <a:latin typeface="Consolas"/>
              </a:rPr>
              <a:t>Месси</a:t>
            </a:r>
            <a:r>
              <a:rPr lang="en-US" sz="12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, Age = 28, Position = </a:t>
            </a:r>
            <a:r>
              <a:rPr lang="en-US" sz="12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en-US" sz="1200" dirty="0" err="1">
                <a:solidFill>
                  <a:srgbClr val="A31515"/>
                </a:solidFill>
                <a:latin typeface="Consolas"/>
              </a:rPr>
              <a:t>Нападающий</a:t>
            </a:r>
            <a:r>
              <a:rPr lang="en-US" sz="12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, Team = t1 };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1200" dirty="0">
                <a:solidFill>
                  <a:srgbClr val="2B91AF"/>
                </a:solidFill>
                <a:latin typeface="Consolas"/>
              </a:rPr>
              <a:t>Player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pl3 =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200" dirty="0">
                <a:solidFill>
                  <a:srgbClr val="2B91AF"/>
                </a:solidFill>
                <a:latin typeface="Consolas"/>
              </a:rPr>
              <a:t>Player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{ Name = </a:t>
            </a:r>
            <a:r>
              <a:rPr lang="en-US" sz="12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en-US" sz="1200" dirty="0" err="1">
                <a:solidFill>
                  <a:srgbClr val="A31515"/>
                </a:solidFill>
                <a:latin typeface="Consolas"/>
              </a:rPr>
              <a:t>Хави</a:t>
            </a:r>
            <a:r>
              <a:rPr lang="en-US" sz="12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, Age = 34, Position = </a:t>
            </a:r>
            <a:r>
              <a:rPr lang="en-US" sz="12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en-US" sz="1200" dirty="0" err="1">
                <a:solidFill>
                  <a:srgbClr val="A31515"/>
                </a:solidFill>
                <a:latin typeface="Consolas"/>
              </a:rPr>
              <a:t>Полузащитник</a:t>
            </a:r>
            <a:r>
              <a:rPr lang="en-US" sz="12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, Team = t1 };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db.Players.AddRange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200" dirty="0">
                <a:solidFill>
                  <a:srgbClr val="2B91AF"/>
                </a:solidFill>
                <a:latin typeface="Consolas"/>
              </a:rPr>
              <a:t>List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&lt;</a:t>
            </a:r>
            <a:r>
              <a:rPr lang="en-US" sz="1200" dirty="0">
                <a:solidFill>
                  <a:srgbClr val="2B91AF"/>
                </a:solidFill>
                <a:latin typeface="Consolas"/>
              </a:rPr>
              <a:t>Player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&gt;{pl1, pl2,pl3});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db.SaveChanges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0" indent="0">
              <a:buNone/>
            </a:pPr>
            <a:r>
              <a:rPr lang="ru-RU" sz="1200" dirty="0">
                <a:solidFill>
                  <a:srgbClr val="000000"/>
                </a:solidFill>
                <a:latin typeface="Consolas"/>
              </a:rPr>
              <a:t>                 </a:t>
            </a:r>
          </a:p>
          <a:p>
            <a:pPr marL="0" indent="0">
              <a:buNone/>
            </a:pPr>
            <a:r>
              <a:rPr lang="ru-RU" sz="12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ru-RU" sz="1200" dirty="0">
                <a:solidFill>
                  <a:srgbClr val="008000"/>
                </a:solidFill>
                <a:latin typeface="Consolas"/>
              </a:rPr>
              <a:t>// вывод </a:t>
            </a:r>
            <a:endParaRPr lang="ru-RU" sz="1200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1200" dirty="0" err="1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1200" dirty="0">
                <a:solidFill>
                  <a:srgbClr val="2B91AF"/>
                </a:solidFill>
                <a:latin typeface="Consolas"/>
              </a:rPr>
              <a:t>Player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pl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db.Players.Include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(p=&gt;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p.Team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))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sz="1200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1200" dirty="0">
                <a:solidFill>
                  <a:srgbClr val="A31515"/>
                </a:solidFill>
                <a:latin typeface="Consolas"/>
              </a:rPr>
              <a:t>"{0} - {1}"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pl.Name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pl.Team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!=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null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? 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pl.Team.Name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:</a:t>
            </a:r>
            <a:r>
              <a:rPr lang="en-US" sz="1200" dirty="0">
                <a:solidFill>
                  <a:srgbClr val="A31515"/>
                </a:solidFill>
                <a:latin typeface="Consolas"/>
              </a:rPr>
              <a:t>""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2B91AF"/>
                </a:solidFill>
                <a:latin typeface="Consolas"/>
              </a:rPr>
              <a:t> </a:t>
            </a:r>
            <a:r>
              <a:rPr lang="en-US" sz="1200" dirty="0" smtClean="0">
                <a:solidFill>
                  <a:srgbClr val="2B91AF"/>
                </a:solidFill>
                <a:latin typeface="Consolas"/>
              </a:rPr>
              <a:t>   </a:t>
            </a:r>
            <a:r>
              <a:rPr lang="en-US" sz="1200" dirty="0" err="1" smtClean="0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sz="1200" dirty="0" err="1" smtClean="0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1200" dirty="0" err="1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(Team t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db.Teams.Include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(t=&gt;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t.Players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))</a:t>
            </a:r>
          </a:p>
          <a:p>
            <a:pPr marL="0" indent="0">
              <a:buNone/>
            </a:pPr>
            <a:r>
              <a:rPr lang="ru-RU" sz="1200" dirty="0">
                <a:solidFill>
                  <a:srgbClr val="000000"/>
                </a:solidFill>
                <a:latin typeface="Consolas"/>
              </a:rPr>
              <a:t>    {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sz="1200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12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sz="1200" dirty="0">
                <a:solidFill>
                  <a:srgbClr val="A31515"/>
                </a:solidFill>
                <a:latin typeface="Consolas"/>
              </a:rPr>
              <a:t>Команда: {0}"</a:t>
            </a:r>
            <a:r>
              <a:rPr lang="ru-RU" sz="1200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t.Name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sz="1200" dirty="0" err="1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1200" dirty="0">
                <a:solidFill>
                  <a:srgbClr val="2B91AF"/>
                </a:solidFill>
                <a:latin typeface="Consolas"/>
              </a:rPr>
              <a:t>Player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pl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t.Players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0" indent="0">
              <a:buNone/>
            </a:pPr>
            <a:r>
              <a:rPr lang="ru-RU" sz="1200" dirty="0">
                <a:solidFill>
                  <a:srgbClr val="000000"/>
                </a:solidFill>
                <a:latin typeface="Consolas"/>
              </a:rPr>
              <a:t>        {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onsolas"/>
              </a:rPr>
              <a:t>            </a:t>
            </a:r>
            <a:r>
              <a:rPr lang="en-US" sz="1200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1200" dirty="0">
                <a:solidFill>
                  <a:srgbClr val="A31515"/>
                </a:solidFill>
                <a:latin typeface="Consolas"/>
              </a:rPr>
              <a:t>"{0} - {1}"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pl.Name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pl.Position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0" indent="0">
              <a:buNone/>
            </a:pPr>
            <a:r>
              <a:rPr lang="ru-RU" sz="1200" dirty="0">
                <a:solidFill>
                  <a:srgbClr val="000000"/>
                </a:solidFill>
                <a:latin typeface="Consolas"/>
              </a:rPr>
              <a:t>        }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sz="1200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sz="1200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sz="1200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0" indent="0">
              <a:buNone/>
            </a:pPr>
            <a:r>
              <a:rPr lang="ru-RU" sz="1200" dirty="0">
                <a:solidFill>
                  <a:srgbClr val="000000"/>
                </a:solidFill>
                <a:latin typeface="Consolas"/>
              </a:rPr>
              <a:t>    }</a:t>
            </a:r>
          </a:p>
          <a:p>
            <a:pPr marL="0" indent="0">
              <a:buNone/>
            </a:pPr>
            <a:r>
              <a:rPr lang="ru-RU" sz="1200" dirty="0">
                <a:solidFill>
                  <a:srgbClr val="000000"/>
                </a:solidFill>
                <a:latin typeface="Consolas"/>
              </a:rPr>
              <a:t>}</a:t>
            </a:r>
            <a:endParaRPr lang="ru-RU" sz="12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Способы загрузки и получения связанных </a:t>
            </a:r>
            <a:r>
              <a:rPr lang="ru-RU" b="1" dirty="0" smtClean="0"/>
              <a:t>данных</a:t>
            </a:r>
            <a:endParaRPr lang="ru-RU" dirty="0"/>
          </a:p>
        </p:txBody>
      </p:sp>
      <p:sp>
        <p:nvSpPr>
          <p:cNvPr id="104866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</a:t>
            </a:r>
            <a:r>
              <a:rPr lang="en-US" dirty="0"/>
              <a:t>Entity Framework </a:t>
            </a:r>
            <a:r>
              <a:rPr lang="ru-RU" dirty="0"/>
              <a:t>есть три способа загрузки данных:</a:t>
            </a:r>
          </a:p>
          <a:p>
            <a:r>
              <a:rPr lang="en-US" b="1" dirty="0"/>
              <a:t>eager loading</a:t>
            </a:r>
            <a:r>
              <a:rPr lang="en-US" dirty="0"/>
              <a:t>("</a:t>
            </a:r>
            <a:r>
              <a:rPr lang="ru-RU" dirty="0"/>
              <a:t>жадная загрузка")</a:t>
            </a:r>
          </a:p>
          <a:p>
            <a:r>
              <a:rPr lang="en-US" b="1" dirty="0"/>
              <a:t>explicit loading</a:t>
            </a:r>
            <a:r>
              <a:rPr lang="en-US" dirty="0"/>
              <a:t>("</a:t>
            </a:r>
            <a:r>
              <a:rPr lang="ru-RU" dirty="0"/>
              <a:t>явная загрузка")</a:t>
            </a:r>
          </a:p>
          <a:p>
            <a:r>
              <a:rPr lang="en-US" b="1" dirty="0"/>
              <a:t>lazy loading</a:t>
            </a:r>
            <a:r>
              <a:rPr lang="en-US" dirty="0"/>
              <a:t>("</a:t>
            </a:r>
            <a:r>
              <a:rPr lang="ru-RU" dirty="0"/>
              <a:t>ленивая загрузка")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3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err="1"/>
              <a:t>Eager</a:t>
            </a:r>
            <a:r>
              <a:rPr lang="ru-RU" b="1" dirty="0"/>
              <a:t> </a:t>
            </a:r>
            <a:r>
              <a:rPr lang="ru-RU" b="1" dirty="0" err="1" smtClean="0"/>
              <a:t>Loading</a:t>
            </a:r>
            <a:endParaRPr lang="ru-RU" dirty="0"/>
          </a:p>
        </p:txBody>
      </p:sp>
      <p:sp>
        <p:nvSpPr>
          <p:cNvPr id="1048664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4643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Суть </a:t>
            </a:r>
            <a:r>
              <a:rPr lang="ru-RU" dirty="0" err="1"/>
              <a:t>Eager</a:t>
            </a:r>
            <a:r>
              <a:rPr lang="ru-RU" dirty="0"/>
              <a:t> </a:t>
            </a:r>
            <a:r>
              <a:rPr lang="ru-RU" dirty="0" err="1"/>
              <a:t>Loading</a:t>
            </a:r>
            <a:r>
              <a:rPr lang="ru-RU" dirty="0"/>
              <a:t> заключается в том, чтобы использовать для </a:t>
            </a:r>
            <a:r>
              <a:rPr lang="ru-RU" dirty="0" err="1"/>
              <a:t>подгрузки</a:t>
            </a:r>
            <a:r>
              <a:rPr lang="ru-RU" dirty="0"/>
              <a:t> связанных по внешнему ключу данных метод </a:t>
            </a:r>
            <a:r>
              <a:rPr lang="ru-RU" b="1" dirty="0" err="1"/>
              <a:t>Include</a:t>
            </a:r>
            <a:r>
              <a:rPr lang="ru-RU" dirty="0"/>
              <a:t>. Например, получим всех игроков с их командами</a:t>
            </a:r>
            <a:r>
              <a:rPr lang="ru-RU" dirty="0" smtClean="0"/>
              <a:t>: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400050" lvl="1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SoccerContext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SoccerContext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players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db.Players.Include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(p =&gt;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p.Team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).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ToList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(Player p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players)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{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MessageBox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.Show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p.Team.Name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}</a:t>
            </a:r>
          </a:p>
          <a:p>
            <a:pPr marL="400050" lvl="1" indent="0">
              <a:buNone/>
            </a:pPr>
            <a:r>
              <a:rPr lang="ru-RU" dirty="0" smtClean="0">
                <a:solidFill>
                  <a:srgbClr val="000000"/>
                </a:solidFill>
                <a:latin typeface="Consolas"/>
              </a:rPr>
              <a:t>}</a:t>
            </a:r>
            <a:endParaRPr lang="ru-RU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5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67500" lnSpcReduction="20000"/>
          </a:bodyPr>
          <a:lstStyle/>
          <a:p>
            <a:pPr marL="0" indent="0" algn="just">
              <a:buNone/>
            </a:pPr>
            <a:r>
              <a:rPr lang="ru-RU" dirty="0"/>
              <a:t>Без использования метода </a:t>
            </a:r>
            <a:r>
              <a:rPr lang="ru-RU" dirty="0" err="1"/>
              <a:t>Include</a:t>
            </a:r>
            <a:r>
              <a:rPr lang="ru-RU" dirty="0"/>
              <a:t> мы бы не могли бы получить связанную команду и ее свойства: </a:t>
            </a:r>
            <a:r>
              <a:rPr lang="ru-RU" dirty="0" err="1"/>
              <a:t>p.Team.Name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Соответственно чтобы подгрузить к командам все данные по игрокам, мы можем написать так</a:t>
            </a:r>
            <a:r>
              <a:rPr lang="ru-RU" dirty="0" smtClean="0"/>
              <a:t>:</a:t>
            </a:r>
            <a:endParaRPr lang="en-US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SoccerContext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SoccerContext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teams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db.Teams.Include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(t =&gt;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t.Players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).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ToList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t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teams)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($"{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t.Name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}");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t.Players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($"{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}");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}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}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Explicit </a:t>
            </a:r>
            <a:r>
              <a:rPr lang="en-US" b="1" dirty="0" smtClean="0"/>
              <a:t>Loading</a:t>
            </a:r>
            <a:endParaRPr lang="ru-RU" dirty="0"/>
          </a:p>
        </p:txBody>
      </p:sp>
      <p:sp>
        <p:nvSpPr>
          <p:cNvPr id="1048667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58125" lnSpcReduction="20000"/>
          </a:bodyPr>
          <a:lstStyle/>
          <a:p>
            <a:pPr marL="0" indent="0">
              <a:buNone/>
            </a:pPr>
            <a:r>
              <a:rPr lang="ru-RU" dirty="0"/>
              <a:t>Явная загрузка </a:t>
            </a:r>
            <a:r>
              <a:rPr lang="ru-RU" dirty="0" err="1"/>
              <a:t>предусмативает</a:t>
            </a:r>
            <a:r>
              <a:rPr lang="ru-RU" dirty="0"/>
              <a:t> применение метода </a:t>
            </a:r>
            <a:r>
              <a:rPr lang="ru-RU" dirty="0" err="1"/>
              <a:t>Load</a:t>
            </a:r>
            <a:r>
              <a:rPr lang="ru-RU" dirty="0"/>
              <a:t>() для загрузки данных в контекст. Например</a:t>
            </a:r>
            <a:r>
              <a:rPr lang="ru-RU" dirty="0" smtClean="0"/>
              <a:t>: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SoccerContext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SoccerContext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ru-RU" dirty="0" smtClean="0">
                <a:solidFill>
                  <a:srgbClr val="000000"/>
                </a:solidFill>
                <a:latin typeface="Consolas"/>
              </a:rPr>
              <a:t>	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p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db.Players.FirstOrDefault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	</a:t>
            </a:r>
            <a:r>
              <a:rPr lang="en-US" dirty="0" err="1" smtClean="0">
                <a:solidFill>
                  <a:srgbClr val="000000"/>
                </a:solidFill>
                <a:latin typeface="Consolas"/>
              </a:rPr>
              <a:t>db.Entry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(p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).Reference(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"Team"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).Load();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2B91AF"/>
                </a:solidFill>
                <a:latin typeface="Consolas"/>
              </a:rPr>
              <a:t>	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dirty="0" err="1" smtClean="0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($"{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} - {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p.Team.Name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}");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</a:t>
            </a:r>
            <a:r>
              <a:rPr lang="ru-RU" dirty="0" smtClean="0">
                <a:solidFill>
                  <a:srgbClr val="000000"/>
                </a:solidFill>
                <a:latin typeface="Consolas"/>
              </a:rPr>
              <a:t>	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t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db.Teams.FirstOrDefault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Consolas"/>
              </a:rPr>
              <a:t>	</a:t>
            </a:r>
            <a:r>
              <a:rPr lang="en-US" dirty="0" err="1" smtClean="0">
                <a:solidFill>
                  <a:srgbClr val="000000"/>
                </a:solidFill>
                <a:latin typeface="Consolas"/>
              </a:rPr>
              <a:t>db.Entry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(t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).Collection(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"Players"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).Load();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2B91AF"/>
                </a:solidFill>
                <a:latin typeface="Consolas"/>
              </a:rPr>
              <a:t>	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dirty="0" err="1" smtClean="0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($"{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t.Name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}");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ru-RU" dirty="0" smtClean="0">
                <a:solidFill>
                  <a:srgbClr val="000000"/>
                </a:solidFill>
                <a:latin typeface="Consolas"/>
              </a:rPr>
              <a:t>	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t.Players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Consolas"/>
              </a:rPr>
              <a:t>	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dirty="0" err="1" smtClean="0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($"{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}");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}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8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93750" lnSpcReduction="10000"/>
          </a:bodyPr>
          <a:lstStyle/>
          <a:p>
            <a:pPr algn="just"/>
            <a:r>
              <a:rPr lang="ru-RU" dirty="0"/>
              <a:t>Чтобы подгрузить данные, здесь идет обращение к методу </a:t>
            </a:r>
            <a:r>
              <a:rPr lang="ru-RU" dirty="0" err="1"/>
              <a:t>db.Entry</a:t>
            </a:r>
            <a:r>
              <a:rPr lang="ru-RU" dirty="0"/>
              <a:t>(), в который передается нужный объект. Для </a:t>
            </a:r>
            <a:r>
              <a:rPr lang="ru-RU" dirty="0" err="1"/>
              <a:t>подгрузки</a:t>
            </a:r>
            <a:r>
              <a:rPr lang="ru-RU" dirty="0"/>
              <a:t> связанного объекта, который не представляет коллекцию, используется метод </a:t>
            </a:r>
            <a:r>
              <a:rPr lang="ru-RU" dirty="0" err="1"/>
              <a:t>Reference</a:t>
            </a:r>
            <a:r>
              <a:rPr lang="ru-RU" dirty="0"/>
              <a:t>(). В этот метод </a:t>
            </a:r>
            <a:r>
              <a:rPr lang="ru-RU" dirty="0" smtClean="0"/>
              <a:t>передается </a:t>
            </a:r>
            <a:r>
              <a:rPr lang="ru-RU" dirty="0"/>
              <a:t>навигационное свойство, по которому надо подгрузить данные.</a:t>
            </a:r>
          </a:p>
          <a:p>
            <a:pPr algn="just"/>
            <a:r>
              <a:rPr lang="ru-RU" dirty="0"/>
              <a:t>Если связанные объект представляет коллекцию, то применяется метод </a:t>
            </a:r>
            <a:r>
              <a:rPr lang="ru-RU" dirty="0" err="1"/>
              <a:t>Collection</a:t>
            </a:r>
            <a:r>
              <a:rPr lang="ru-RU" dirty="0"/>
              <a:t>(), в который также передается навигационное свойство в виде строки.</a:t>
            </a:r>
          </a:p>
          <a:p>
            <a:pPr algn="just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9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Lazy </a:t>
            </a:r>
            <a:r>
              <a:rPr lang="en-US" b="1" dirty="0" smtClean="0"/>
              <a:t>Loading</a:t>
            </a:r>
            <a:endParaRPr lang="ru-RU" dirty="0"/>
          </a:p>
        </p:txBody>
      </p:sp>
      <p:sp>
        <p:nvSpPr>
          <p:cNvPr id="1048670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8125" lnSpcReduction="20000"/>
          </a:bodyPr>
          <a:lstStyle/>
          <a:p>
            <a:pPr algn="just"/>
            <a:r>
              <a:rPr lang="ru-RU" dirty="0"/>
              <a:t>Еще один способ представляет так называемая "ленивая загрузка" или </a:t>
            </a:r>
            <a:r>
              <a:rPr lang="ru-RU" b="1" dirty="0" err="1"/>
              <a:t>lazy</a:t>
            </a:r>
            <a:r>
              <a:rPr lang="ru-RU" b="1" dirty="0"/>
              <a:t> </a:t>
            </a:r>
            <a:r>
              <a:rPr lang="ru-RU" b="1" dirty="0" err="1"/>
              <a:t>loading</a:t>
            </a:r>
            <a:r>
              <a:rPr lang="ru-RU" dirty="0"/>
              <a:t>. При таком способе </a:t>
            </a:r>
            <a:r>
              <a:rPr lang="ru-RU" dirty="0" err="1"/>
              <a:t>подгрузки</a:t>
            </a:r>
            <a:r>
              <a:rPr lang="ru-RU" dirty="0"/>
              <a:t> при первом обращении к объекту, если связанные данные не нужны, то они не подгружаются. Однако при первом же обращении к навигационному свойству эти данные автоматически подгружаются из </a:t>
            </a:r>
            <a:r>
              <a:rPr lang="ru-RU" dirty="0" err="1"/>
              <a:t>бд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При использовании ленивой загрузки надо иметь в виду некоторые моменты при объявлении классов. Так, классы, использующие ленивую загрузку должны быть публичными, а их свойства должны иметь модификаторы </a:t>
            </a:r>
            <a:r>
              <a:rPr lang="ru-RU" dirty="0" err="1"/>
              <a:t>public</a:t>
            </a:r>
            <a:r>
              <a:rPr lang="ru-RU" dirty="0"/>
              <a:t> и </a:t>
            </a:r>
            <a:r>
              <a:rPr lang="ru-RU" dirty="0" err="1"/>
              <a:t>virtual</a:t>
            </a:r>
            <a:r>
              <a:rPr lang="ru-RU" dirty="0"/>
              <a:t>. Например, классы </a:t>
            </a:r>
            <a:r>
              <a:rPr lang="ru-RU" dirty="0" err="1"/>
              <a:t>Player</a:t>
            </a:r>
            <a:r>
              <a:rPr lang="ru-RU" dirty="0"/>
              <a:t> и </a:t>
            </a:r>
            <a:r>
              <a:rPr lang="ru-RU" dirty="0" err="1"/>
              <a:t>Team</a:t>
            </a:r>
            <a:r>
              <a:rPr lang="ru-RU" dirty="0"/>
              <a:t> могут иметь следующее определение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1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50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class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Player</a:t>
            </a:r>
            <a:endParaRPr lang="en-US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Id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Name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Position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Age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?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TeamId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virtual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Team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Team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}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class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Team</a:t>
            </a:r>
            <a:endParaRPr lang="en-US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Id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Name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 </a:t>
            </a:r>
            <a:r>
              <a:rPr lang="en-US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en-US" dirty="0" err="1">
                <a:solidFill>
                  <a:srgbClr val="008000"/>
                </a:solidFill>
                <a:latin typeface="Consolas"/>
              </a:rPr>
              <a:t>название</a:t>
            </a:r>
            <a:r>
              <a:rPr lang="en-US" dirty="0">
                <a:solidFill>
                  <a:srgbClr val="008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8000"/>
                </a:solidFill>
                <a:latin typeface="Consolas"/>
              </a:rPr>
              <a:t>команды</a:t>
            </a:r>
            <a:endParaRPr lang="en-US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Coach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 </a:t>
            </a:r>
            <a:r>
              <a:rPr lang="en-US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en-US" dirty="0" err="1">
                <a:solidFill>
                  <a:srgbClr val="008000"/>
                </a:solidFill>
                <a:latin typeface="Consolas"/>
              </a:rPr>
              <a:t>тренер</a:t>
            </a:r>
            <a:endParaRPr lang="en-US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virtual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ICollection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&lt;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Player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&gt; Players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Team()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Players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List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&lt;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Player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&gt;();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}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}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Текущая модель работы с БД</a:t>
            </a:r>
            <a:endParaRPr lang="ru-RU" dirty="0"/>
          </a:p>
        </p:txBody>
      </p:sp>
      <p:pic>
        <p:nvPicPr>
          <p:cNvPr id="2097152" name="Picture 4" descr="http://i.ytimg.com/vi/ATdDWJLGk7g/maxresdefault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8650" r="6629" b="7761"/>
          <a:stretch>
            <a:fillRect/>
          </a:stretch>
        </p:blipFill>
        <p:spPr bwMode="auto">
          <a:xfrm>
            <a:off x="824337" y="1600200"/>
            <a:ext cx="7495325" cy="4525963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2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/>
              <a:t>В этом случае нам не потребуется использовать какие-то дополнительные методы, как </a:t>
            </a:r>
            <a:r>
              <a:rPr lang="ru-RU" sz="2000" dirty="0" err="1"/>
              <a:t>Include</a:t>
            </a:r>
            <a:r>
              <a:rPr lang="ru-RU" sz="2000" dirty="0"/>
              <a:t> или </a:t>
            </a:r>
            <a:r>
              <a:rPr lang="ru-RU" sz="2000" dirty="0" err="1"/>
              <a:t>Load</a:t>
            </a:r>
            <a:r>
              <a:rPr lang="ru-RU" sz="2000" dirty="0" smtClean="0"/>
              <a:t>: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SoccerContext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SoccerContext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())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20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players =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db.Players.ToList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2000" dirty="0" err="1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p 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players)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sz="2000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($"{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p.Name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} - {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p.Team.Name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}");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Consolas"/>
              </a:rPr>
              <a:t>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20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teams =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db.Teams.ToList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2000" dirty="0" err="1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t 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teams)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Consolas"/>
              </a:rPr>
              <a:t>    {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sz="2000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($"{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t.Name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}");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sz="2000" dirty="0" err="1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p 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t.Players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        </a:t>
            </a:r>
            <a:r>
              <a:rPr lang="en-US" sz="2000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($"{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p.Name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}");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Consolas"/>
              </a:rPr>
              <a:t>    }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Consolas"/>
              </a:rPr>
              <a:t>}</a:t>
            </a: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3" name="Заголовок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 создания приложения с визуальными формами для работы с данными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4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Создадим полноценное приложение, которое будет выполнять все эти операции. Итак, создадим новый проект по типу </a:t>
            </a:r>
            <a:r>
              <a:rPr lang="ru-RU" dirty="0" err="1"/>
              <a:t>Windows</a:t>
            </a:r>
            <a:r>
              <a:rPr lang="ru-RU" dirty="0"/>
              <a:t> </a:t>
            </a:r>
            <a:r>
              <a:rPr lang="ru-RU" dirty="0" err="1"/>
              <a:t>Forms</a:t>
            </a:r>
            <a:r>
              <a:rPr lang="ru-RU" dirty="0"/>
              <a:t>. Новое приложение будет работать с базой данных футболистов. В качестве подхода взаимодействия с БД выберем </a:t>
            </a:r>
            <a:r>
              <a:rPr lang="ru-RU" dirty="0" err="1"/>
              <a:t>Code</a:t>
            </a:r>
            <a:r>
              <a:rPr lang="ru-RU" dirty="0"/>
              <a:t> </a:t>
            </a:r>
            <a:r>
              <a:rPr lang="ru-RU" dirty="0" err="1"/>
              <a:t>First</a:t>
            </a:r>
            <a:r>
              <a:rPr lang="ru-RU" dirty="0"/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5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Вначале добавим в проект новый класс, который описывает модель футболистов</a:t>
            </a:r>
            <a:r>
              <a:rPr lang="ru-RU" sz="2800" dirty="0" smtClean="0"/>
              <a:t>: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FF"/>
                </a:solidFill>
                <a:latin typeface="Consolas"/>
              </a:rPr>
              <a:t>class</a:t>
            </a:r>
            <a:r>
              <a:rPr lang="en-US" sz="28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800" dirty="0">
                <a:solidFill>
                  <a:srgbClr val="2B91AF"/>
                </a:solidFill>
                <a:latin typeface="Consolas"/>
              </a:rPr>
              <a:t>Player</a:t>
            </a:r>
            <a:endParaRPr lang="en-US" sz="2800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ru-RU" sz="2800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2800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sz="28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800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2800" dirty="0">
                <a:solidFill>
                  <a:srgbClr val="000000"/>
                </a:solidFill>
                <a:latin typeface="Consolas"/>
              </a:rPr>
              <a:t> Id { </a:t>
            </a:r>
            <a:r>
              <a:rPr lang="en-US" sz="2800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sz="2800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sz="2800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sz="2800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2800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sz="28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800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sz="2800" dirty="0">
                <a:solidFill>
                  <a:srgbClr val="000000"/>
                </a:solidFill>
                <a:latin typeface="Consolas"/>
              </a:rPr>
              <a:t> Name { </a:t>
            </a:r>
            <a:r>
              <a:rPr lang="en-US" sz="2800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sz="2800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sz="2800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sz="2800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2800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sz="28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800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sz="2800" dirty="0">
                <a:solidFill>
                  <a:srgbClr val="000000"/>
                </a:solidFill>
                <a:latin typeface="Consolas"/>
              </a:rPr>
              <a:t> Position { </a:t>
            </a:r>
            <a:r>
              <a:rPr lang="en-US" sz="2800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sz="2800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sz="2800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sz="2800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2800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sz="28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800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2800" dirty="0">
                <a:solidFill>
                  <a:srgbClr val="000000"/>
                </a:solidFill>
                <a:latin typeface="Consolas"/>
              </a:rPr>
              <a:t> Age { </a:t>
            </a:r>
            <a:r>
              <a:rPr lang="en-US" sz="2800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sz="2800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sz="2800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sz="2800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0000"/>
                </a:solidFill>
                <a:latin typeface="Consolas"/>
              </a:rPr>
              <a:t>}</a:t>
            </a:r>
            <a:endParaRPr lang="ru-RU" sz="28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6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Тут всего четыре свойства: </a:t>
            </a:r>
            <a:r>
              <a:rPr lang="ru-RU" sz="2400" dirty="0" err="1"/>
              <a:t>id</a:t>
            </a:r>
            <a:r>
              <a:rPr lang="ru-RU" sz="2400" dirty="0"/>
              <a:t>, имя, позиция на поле и возраст. Также добавим в проект через </a:t>
            </a:r>
            <a:r>
              <a:rPr lang="ru-RU" sz="2400" dirty="0" err="1"/>
              <a:t>NuGet</a:t>
            </a:r>
            <a:r>
              <a:rPr lang="ru-RU" sz="2400" dirty="0"/>
              <a:t> пакет </a:t>
            </a:r>
            <a:r>
              <a:rPr lang="ru-RU" sz="2400" dirty="0" err="1"/>
              <a:t>Entity</a:t>
            </a:r>
            <a:r>
              <a:rPr lang="ru-RU" sz="2400" dirty="0"/>
              <a:t> </a:t>
            </a:r>
            <a:r>
              <a:rPr lang="ru-RU" sz="2400" dirty="0" err="1"/>
              <a:t>Framework</a:t>
            </a:r>
            <a:r>
              <a:rPr lang="ru-RU" sz="2400" dirty="0"/>
              <a:t> и новый класс контекста данных</a:t>
            </a:r>
            <a:r>
              <a:rPr lang="ru-RU" sz="2400" dirty="0" smtClean="0"/>
              <a:t>: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onsolas"/>
              </a:rPr>
              <a:t>System.Data.Entity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;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Consolas"/>
              </a:rPr>
              <a:t>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FF"/>
                </a:solidFill>
                <a:latin typeface="Consolas"/>
              </a:rPr>
              <a:t>class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400" dirty="0" err="1">
                <a:solidFill>
                  <a:srgbClr val="2B91AF"/>
                </a:solidFill>
                <a:latin typeface="Consolas"/>
              </a:rPr>
              <a:t>SoccerContext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 : </a:t>
            </a:r>
            <a:r>
              <a:rPr lang="en-US" sz="2400" dirty="0" err="1">
                <a:solidFill>
                  <a:srgbClr val="2B91AF"/>
                </a:solidFill>
                <a:latin typeface="Consolas"/>
              </a:rPr>
              <a:t>DbContext</a:t>
            </a:r>
            <a:endParaRPr lang="en-US" sz="2400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onsolas"/>
              </a:rPr>
              <a:t>SoccerContext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()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/>
              </a:rPr>
              <a:t>        :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base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24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en-US" sz="2400" dirty="0" err="1">
                <a:solidFill>
                  <a:srgbClr val="A31515"/>
                </a:solidFill>
                <a:latin typeface="Consolas"/>
              </a:rPr>
              <a:t>DefaultConnection</a:t>
            </a:r>
            <a:r>
              <a:rPr lang="en-US" sz="24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Consolas"/>
              </a:rPr>
              <a:t>    { }</a:t>
            </a:r>
          </a:p>
          <a:p>
            <a:pPr marL="0" indent="0">
              <a:buNone/>
            </a:pPr>
            <a:endParaRPr lang="ru-RU" sz="2400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400" dirty="0" err="1">
                <a:solidFill>
                  <a:srgbClr val="2B91AF"/>
                </a:solidFill>
                <a:latin typeface="Consolas"/>
              </a:rPr>
              <a:t>DbSet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&lt;Player&gt; Players {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sz="2400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sz="2400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Consolas"/>
              </a:rPr>
              <a:t>}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7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04656"/>
          </a:xfrm>
        </p:spPr>
        <p:txBody>
          <a:bodyPr>
            <a:normAutofit fontScale="33929" lnSpcReduction="20000"/>
          </a:bodyPr>
          <a:lstStyle/>
          <a:p>
            <a:pPr marL="0" indent="0" algn="just">
              <a:buNone/>
            </a:pPr>
            <a:r>
              <a:rPr lang="ru-RU" dirty="0"/>
              <a:t>Ф</a:t>
            </a:r>
            <a:r>
              <a:rPr lang="ru-RU" dirty="0" smtClean="0"/>
              <a:t>айл </a:t>
            </a:r>
            <a:r>
              <a:rPr lang="ru-RU" dirty="0"/>
              <a:t>конфигурации </a:t>
            </a:r>
            <a:r>
              <a:rPr lang="en-US" i="1" dirty="0" err="1"/>
              <a:t>app.config</a:t>
            </a:r>
            <a:r>
              <a:rPr lang="en-US" dirty="0"/>
              <a:t> </a:t>
            </a:r>
            <a:r>
              <a:rPr lang="ru-RU" dirty="0"/>
              <a:t>после секции </a:t>
            </a:r>
            <a:r>
              <a:rPr lang="en-US" dirty="0" err="1"/>
              <a:t>configSections</a:t>
            </a:r>
            <a:r>
              <a:rPr lang="en-US" dirty="0"/>
              <a:t> </a:t>
            </a:r>
            <a:r>
              <a:rPr lang="ru-RU" dirty="0"/>
              <a:t>добавим узел </a:t>
            </a:r>
            <a:r>
              <a:rPr lang="en-US" dirty="0" err="1"/>
              <a:t>connectionStrings</a:t>
            </a:r>
            <a:r>
              <a:rPr lang="en-US" dirty="0"/>
              <a:t>, </a:t>
            </a:r>
            <a:r>
              <a:rPr lang="ru-RU" dirty="0"/>
              <a:t>в котором определим строку подключения </a:t>
            </a:r>
            <a:r>
              <a:rPr lang="en-US" dirty="0" err="1"/>
              <a:t>DefaultConnection</a:t>
            </a:r>
            <a:r>
              <a:rPr lang="en-US" dirty="0" smtClean="0"/>
              <a:t>:</a:t>
            </a:r>
            <a:endParaRPr lang="ru-RU" dirty="0" smtClean="0"/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&lt;?</a:t>
            </a:r>
            <a:r>
              <a:rPr lang="en-US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xml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version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1.0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encoding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utf-8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?&gt;</a:t>
            </a:r>
            <a:endParaRPr lang="en-US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configuration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&lt;</a:t>
            </a:r>
            <a:r>
              <a:rPr lang="en-US" dirty="0" err="1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configSections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  &lt;!--</a:t>
            </a:r>
            <a:r>
              <a:rPr lang="en-US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For more information on Entity Framework configuration, visit http://go.microsoft.com/fwlink/?LinkID=237468 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--&gt;</a:t>
            </a:r>
            <a:endParaRPr lang="en-US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  &lt;</a:t>
            </a:r>
            <a:r>
              <a:rPr lang="en-US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section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name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entityFramework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type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System.Data.Entity.Internal.ConfigFile.EntityFrameworkSection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EntityFramework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, Version=6.0.0.0, Culture=neutral, </a:t>
            </a:r>
            <a:r>
              <a:rPr lang="en-US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PublicKeyToken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=b77a5c561934e089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requirePermission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false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/&gt;</a:t>
            </a:r>
            <a:endParaRPr lang="en-US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&lt;/</a:t>
            </a:r>
            <a:r>
              <a:rPr lang="en-US" dirty="0" err="1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configSections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&lt;</a:t>
            </a:r>
            <a:r>
              <a:rPr lang="en-US" dirty="0" err="1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connectionStrings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  &lt;</a:t>
            </a:r>
            <a:r>
              <a:rPr lang="en-US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add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name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SoccerDb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    </a:t>
            </a:r>
            <a:r>
              <a:rPr lang="en-US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connectionString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Data Source=MSSQL-2K8;Initial Catalog=</a:t>
            </a:r>
            <a:r>
              <a:rPr lang="en-US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LINQ;Persist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Security Info=</a:t>
            </a:r>
            <a:r>
              <a:rPr lang="en-US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True;User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ID=;Password=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    </a:t>
            </a:r>
            <a:r>
              <a:rPr lang="en-US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providerName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System.Data.SqlClient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/&gt;</a:t>
            </a:r>
            <a:endParaRPr lang="en-US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&lt;/</a:t>
            </a:r>
            <a:r>
              <a:rPr lang="en-US" dirty="0" err="1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connectionStrings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&lt;</a:t>
            </a:r>
            <a:r>
              <a:rPr lang="en-US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startup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  &lt;</a:t>
            </a:r>
            <a:r>
              <a:rPr lang="en-US" dirty="0" err="1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supportedRuntime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version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v4.0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sku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NETFramework,Version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=v4.5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/&gt;</a:t>
            </a:r>
            <a:endParaRPr lang="en-US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&lt;/</a:t>
            </a:r>
            <a:r>
              <a:rPr lang="en-US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startup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&lt;</a:t>
            </a:r>
            <a:r>
              <a:rPr lang="en-US" dirty="0" err="1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entityFramework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  &lt;</a:t>
            </a:r>
            <a:r>
              <a:rPr lang="en-US" dirty="0" err="1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defaultConnectionFactory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type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System.Data.Entity.Infrastructure.LocalDbConnectionFactory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EntityFramework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    &lt;</a:t>
            </a:r>
            <a:r>
              <a:rPr lang="en-US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parameters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      &lt;</a:t>
            </a:r>
            <a:r>
              <a:rPr lang="en-US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parameter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value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mssqllocaldb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/&gt;</a:t>
            </a:r>
            <a:endParaRPr lang="en-US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    &lt;/</a:t>
            </a:r>
            <a:r>
              <a:rPr lang="en-US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parameters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  &lt;/</a:t>
            </a:r>
            <a:r>
              <a:rPr lang="en-US" dirty="0" err="1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defaultConnectionFactory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  &lt;</a:t>
            </a:r>
            <a:r>
              <a:rPr lang="en-US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providers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    &lt;</a:t>
            </a:r>
            <a:r>
              <a:rPr lang="en-US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provider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invariantName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System.Data.SqlClient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type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System.Data.Entity.SqlServer.SqlProviderServices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EntityFramework.SqlServer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/&gt;</a:t>
            </a:r>
            <a:endParaRPr lang="en-US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  &lt;/</a:t>
            </a:r>
            <a:r>
              <a:rPr lang="en-US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providers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&lt;/</a:t>
            </a:r>
            <a:r>
              <a:rPr lang="en-US" dirty="0" err="1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entityFramework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&lt;/</a:t>
            </a:r>
            <a:r>
              <a:rPr lang="en-US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configuration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8" name="Объект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2952327"/>
          </a:xfrm>
        </p:spPr>
        <p:txBody>
          <a:bodyPr>
            <a:normAutofit fontScale="89375"/>
          </a:bodyPr>
          <a:lstStyle/>
          <a:p>
            <a:pPr marL="0" indent="0" algn="just">
              <a:buNone/>
            </a:pPr>
            <a:r>
              <a:rPr lang="ru-RU" dirty="0"/>
              <a:t>Теперь визуальная часть. По умолчанию в проекте уже есть форма Form1. Добавим на нее элемент </a:t>
            </a:r>
            <a:r>
              <a:rPr lang="ru-RU" dirty="0" err="1"/>
              <a:t>DataGridView</a:t>
            </a:r>
            <a:r>
              <a:rPr lang="ru-RU" dirty="0"/>
              <a:t>, который будет отображать все данные из БД, а также три кнопки на каждое действие - добавление, редактирование, удаление, чтобы в итоге форма выглядела так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1048679" name="AutoShape 4" descr="CRUD &amp;ocy;&amp;pcy;&amp;iecy;&amp;rcy;&amp;acy;&amp;tscy;&amp;icy;&amp;icy; &amp;vcy; Entity Framewor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9715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266369"/>
            <a:ext cx="4970201" cy="3168352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Объект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3096344"/>
          </a:xfrm>
        </p:spPr>
        <p:txBody>
          <a:bodyPr>
            <a:normAutofit fontScale="78125" lnSpcReduction="10000"/>
          </a:bodyPr>
          <a:lstStyle/>
          <a:p>
            <a:pPr algn="just"/>
            <a:r>
              <a:rPr lang="ru-RU" dirty="0"/>
              <a:t>У элемента </a:t>
            </a:r>
            <a:r>
              <a:rPr lang="ru-RU" dirty="0" err="1"/>
              <a:t>DataGridView</a:t>
            </a:r>
            <a:r>
              <a:rPr lang="ru-RU" dirty="0"/>
              <a:t> установим в окне свойств для свойства </a:t>
            </a:r>
            <a:r>
              <a:rPr lang="ru-RU" dirty="0" err="1"/>
              <a:t>AllowUserToAddRows</a:t>
            </a:r>
            <a:r>
              <a:rPr lang="ru-RU" dirty="0"/>
              <a:t> значение </a:t>
            </a:r>
            <a:r>
              <a:rPr lang="ru-RU" dirty="0" err="1"/>
              <a:t>False</a:t>
            </a:r>
            <a:r>
              <a:rPr lang="ru-RU" dirty="0"/>
              <a:t>, а для свойства </a:t>
            </a:r>
            <a:r>
              <a:rPr lang="ru-RU" dirty="0" err="1"/>
              <a:t>SelectionMode</a:t>
            </a:r>
            <a:r>
              <a:rPr lang="ru-RU" dirty="0"/>
              <a:t> значение </a:t>
            </a:r>
            <a:r>
              <a:rPr lang="ru-RU" dirty="0" err="1"/>
              <a:t>FullRowSelect</a:t>
            </a:r>
            <a:r>
              <a:rPr lang="ru-RU" dirty="0"/>
              <a:t>, чтобы можно было выделять всю строку.</a:t>
            </a:r>
          </a:p>
          <a:p>
            <a:pPr algn="just"/>
            <a:r>
              <a:rPr lang="ru-RU" dirty="0"/>
              <a:t>Это основная форма, но добавление и редактирование объектов у нас будет происходить на вспомогательной форме. Итак, добавим в проект новую форму, которую назовем </a:t>
            </a:r>
            <a:r>
              <a:rPr lang="ru-RU" i="1" dirty="0" err="1"/>
              <a:t>PlayerForm</a:t>
            </a:r>
            <a:r>
              <a:rPr lang="ru-RU" dirty="0"/>
              <a:t>. Она будет иметь следующий вид:</a:t>
            </a:r>
          </a:p>
          <a:p>
            <a:pPr algn="just"/>
            <a:endParaRPr lang="ru-RU" dirty="0"/>
          </a:p>
        </p:txBody>
      </p:sp>
      <p:pic>
        <p:nvPicPr>
          <p:cNvPr id="20971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645024"/>
            <a:ext cx="2857500" cy="254317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1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90625" lnSpcReduction="20000"/>
          </a:bodyPr>
          <a:lstStyle/>
          <a:p>
            <a:pPr algn="just"/>
            <a:r>
              <a:rPr lang="ru-RU" dirty="0" smtClean="0"/>
              <a:t>Здесь </a:t>
            </a:r>
            <a:r>
              <a:rPr lang="ru-RU" dirty="0"/>
              <a:t>у нас текстовое поле для ввода имени, далее выпадающий список </a:t>
            </a:r>
            <a:r>
              <a:rPr lang="ru-RU" dirty="0" err="1"/>
              <a:t>ComboBox</a:t>
            </a:r>
            <a:r>
              <a:rPr lang="ru-RU" dirty="0"/>
              <a:t>, в который мы через свойство </a:t>
            </a:r>
            <a:r>
              <a:rPr lang="ru-RU" dirty="0" err="1"/>
              <a:t>Items</a:t>
            </a:r>
            <a:r>
              <a:rPr lang="ru-RU" dirty="0"/>
              <a:t> добавляем четыре позиции. И последнее поле - </a:t>
            </a:r>
            <a:r>
              <a:rPr lang="ru-RU" dirty="0" err="1"/>
              <a:t>NumericUpDown</a:t>
            </a:r>
            <a:r>
              <a:rPr lang="ru-RU" dirty="0"/>
              <a:t> для ввода чисел для указания возраста. У всех этих трех полей установим свойство </a:t>
            </a:r>
            <a:r>
              <a:rPr lang="ru-RU" dirty="0" err="1"/>
              <a:t>Modifiers</a:t>
            </a:r>
            <a:r>
              <a:rPr lang="ru-RU" dirty="0"/>
              <a:t> равным </a:t>
            </a:r>
            <a:r>
              <a:rPr lang="ru-RU" dirty="0" err="1"/>
              <a:t>Protected</a:t>
            </a:r>
            <a:r>
              <a:rPr lang="ru-RU" dirty="0"/>
              <a:t> </a:t>
            </a:r>
            <a:r>
              <a:rPr lang="ru-RU" dirty="0" err="1"/>
              <a:t>Internal</a:t>
            </a:r>
            <a:r>
              <a:rPr lang="ru-RU" dirty="0"/>
              <a:t>, чтобы эти поля были доступны из главной формы.</a:t>
            </a:r>
          </a:p>
          <a:p>
            <a:pPr algn="just"/>
            <a:r>
              <a:rPr lang="ru-RU" dirty="0"/>
              <a:t>Также есть две кнопки. Для кнопки "ОК" в окне свойств для свойства </a:t>
            </a:r>
            <a:r>
              <a:rPr lang="ru-RU" dirty="0" err="1"/>
              <a:t>DialogResult</a:t>
            </a:r>
            <a:r>
              <a:rPr lang="ru-RU" dirty="0"/>
              <a:t> укажем значение OK, а для кнопки "Отмена" для того же свойства установим значение </a:t>
            </a:r>
            <a:r>
              <a:rPr lang="ru-RU" dirty="0" err="1"/>
              <a:t>Cancel</a:t>
            </a:r>
            <a:r>
              <a:rPr lang="ru-RU" dirty="0"/>
              <a:t>.</a:t>
            </a:r>
          </a:p>
          <a:p>
            <a:pPr algn="just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626469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Никакого кода данная форма не будет содержать. Теперь перейдем к основной форме Form1, которая и будет содержать всю логику. Весь ее код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000000"/>
                </a:solidFill>
                <a:latin typeface="Consolas"/>
              </a:rPr>
              <a:t>SoccerContext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Form1()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InitializeComponent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SoccerContext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db.Players.Load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dataGridView1.DataSource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db.Players.Local.ToBindingList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Consolas"/>
              </a:rPr>
              <a:t>}</a:t>
            </a:r>
            <a:endParaRPr lang="ru-RU" dirty="0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261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Предлагаемая модель работы с БД</a:t>
            </a:r>
            <a:endParaRPr lang="ru-RU" dirty="0"/>
          </a:p>
        </p:txBody>
      </p:sp>
      <p:pic>
        <p:nvPicPr>
          <p:cNvPr id="2097153" name="Picture 2" descr="C:\Users\Артём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2398" y="1600200"/>
            <a:ext cx="3519203" cy="4525963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8000"/>
                </a:solidFill>
                <a:latin typeface="Consolas"/>
              </a:rPr>
              <a:t>// добавление</a:t>
            </a: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private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void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button1_Click(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object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sender,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EventArgs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e)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PlayerForm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plForm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PlayerForm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DialogResult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result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plForm.ShowDialog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this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if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(result ==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DialogResult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.Cancel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return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Player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player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Player();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player.Age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(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)plForm.numericUpDown1.Value;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player.Name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plForm.textBox1.Text;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player.Position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plForm.comboBox1.SelectedItem.ToString();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db.Players.Add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(player);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db.SaveChanges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MessageBox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.Show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dirty="0">
                <a:solidFill>
                  <a:srgbClr val="A31515"/>
                </a:solidFill>
                <a:latin typeface="Consolas"/>
              </a:rPr>
              <a:t>Новый объект добавлен"</a:t>
            </a:r>
            <a:r>
              <a:rPr lang="ru-RU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}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282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0"/>
            <a:ext cx="8640960" cy="7317432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8000"/>
                </a:solidFill>
                <a:latin typeface="Consolas"/>
              </a:rPr>
              <a:t>// редактирование</a:t>
            </a: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private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void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button2_Click(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object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sender,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EventArgs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e)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if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(dataGridView1.SelectedRows.Count &gt; 0)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index = dataGridView1.SelectedRows[0].Index;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id = 0;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bool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converted = 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Int32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.TryParse(dataGridView1[0, index].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Value.ToString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(),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out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id);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if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(converted ==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false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return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Player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player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db.Players.Find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(id);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PlayerForm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plForm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PlayerForm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plForm.numericUpDown1.Value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player.Age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plForm.comboBox1.SelectedItem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player.Position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plForm.textBox1.Text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player.Name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DialogResult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result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plForm.ShowDialog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this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if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(result ==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DialogResult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.Cancel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return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player.Age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(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)plForm.numericUpDown1.Value;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player.Name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plForm.textBox1.Text;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player.Position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plForm.comboBox1.SelectedItem.ToString();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db.SaveChanges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dataGridView1.Refresh(); </a:t>
            </a:r>
            <a:r>
              <a:rPr lang="en-US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dirty="0">
                <a:solidFill>
                  <a:srgbClr val="008000"/>
                </a:solidFill>
                <a:latin typeface="Consolas"/>
              </a:rPr>
              <a:t>обновляем </a:t>
            </a:r>
            <a:r>
              <a:rPr lang="ru-RU" dirty="0" err="1">
                <a:solidFill>
                  <a:srgbClr val="008000"/>
                </a:solidFill>
                <a:latin typeface="Consolas"/>
              </a:rPr>
              <a:t>грид</a:t>
            </a: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MessageBox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.Show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dirty="0">
                <a:solidFill>
                  <a:srgbClr val="A31515"/>
                </a:solidFill>
                <a:latin typeface="Consolas"/>
              </a:rPr>
              <a:t>Объект обновлен"</a:t>
            </a:r>
            <a:r>
              <a:rPr lang="ru-RU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}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815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8000"/>
                </a:solidFill>
                <a:latin typeface="Consolas"/>
              </a:rPr>
              <a:t>// удаление</a:t>
            </a: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private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void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button3_Click(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object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sender,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EventArgs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e)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if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(dataGridView1.SelectedRows.Count &gt; 0)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index = dataGridView1.SelectedRows[0].Index;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id = 0;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bool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converted = 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Int32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.TryParse(dataGridView1[0, index].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Value.ToString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(),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out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id);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if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(converted ==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false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return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Player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player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db.Players.Find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(id);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db.Players.Remove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(player);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db.SaveChanges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MessageBox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.Show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dirty="0">
                <a:solidFill>
                  <a:srgbClr val="A31515"/>
                </a:solidFill>
                <a:latin typeface="Consolas"/>
              </a:rPr>
              <a:t>Объект удален"</a:t>
            </a:r>
            <a:r>
              <a:rPr lang="ru-RU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}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713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Комментарии к примеру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Чтобы получить данные из </a:t>
            </a:r>
            <a:r>
              <a:rPr lang="ru-RU" dirty="0" err="1"/>
              <a:t>бд</a:t>
            </a:r>
            <a:r>
              <a:rPr lang="ru-RU" dirty="0"/>
              <a:t>, используется выражение </a:t>
            </a:r>
            <a:r>
              <a:rPr lang="ru-RU" dirty="0" err="1"/>
              <a:t>db.Players</a:t>
            </a:r>
            <a:r>
              <a:rPr lang="ru-RU" dirty="0"/>
              <a:t>. Однако нам надо кроме того выполнить привязку к элементу </a:t>
            </a:r>
            <a:r>
              <a:rPr lang="ru-RU" dirty="0" err="1"/>
              <a:t>DataGridView</a:t>
            </a:r>
            <a:r>
              <a:rPr lang="ru-RU" dirty="0"/>
              <a:t> и динамически отображать все изменения в случае добавления, редактирования или удаления. Поэтому вначале используется метод </a:t>
            </a:r>
            <a:r>
              <a:rPr lang="ru-RU" dirty="0" err="1"/>
              <a:t>db.Players.Load</a:t>
            </a:r>
            <a:r>
              <a:rPr lang="ru-RU" dirty="0"/>
              <a:t>(), который загружает данные в объект </a:t>
            </a:r>
            <a:r>
              <a:rPr lang="ru-RU" dirty="0" err="1"/>
              <a:t>DbContext</a:t>
            </a:r>
            <a:r>
              <a:rPr lang="ru-RU" dirty="0"/>
              <a:t>, а затем выполняется привязка (dataGridView1.DataSource = </a:t>
            </a:r>
            <a:r>
              <a:rPr lang="ru-RU" dirty="0" err="1"/>
              <a:t>db.Players.Local.ToBindingList</a:t>
            </a:r>
            <a:r>
              <a:rPr lang="ru-RU" dirty="0"/>
              <a:t>())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427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При добавлении объекта использует вторая форма</a:t>
            </a:r>
            <a:r>
              <a:rPr lang="ru-RU" dirty="0" smtClean="0"/>
              <a:t>:</a:t>
            </a:r>
          </a:p>
          <a:p>
            <a:pPr marL="400050" lvl="1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Player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player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Player();</a:t>
            </a:r>
          </a:p>
          <a:p>
            <a:pPr marL="400050" lvl="1" indent="0">
              <a:buNone/>
            </a:pPr>
            <a:r>
              <a:rPr lang="en-US" dirty="0" err="1">
                <a:solidFill>
                  <a:srgbClr val="000000"/>
                </a:solidFill>
                <a:latin typeface="Consolas"/>
              </a:rPr>
              <a:t>player.Age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(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)plForm.numericUpDown1.Value;</a:t>
            </a:r>
          </a:p>
          <a:p>
            <a:pPr marL="400050" lvl="1" indent="0">
              <a:buNone/>
            </a:pPr>
            <a:r>
              <a:rPr lang="en-US" dirty="0" err="1">
                <a:solidFill>
                  <a:srgbClr val="000000"/>
                </a:solidFill>
                <a:latin typeface="Consolas"/>
              </a:rPr>
              <a:t>player.Name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plForm.textBox1.Text;</a:t>
            </a:r>
          </a:p>
          <a:p>
            <a:pPr marL="400050" lvl="1" indent="0">
              <a:buNone/>
            </a:pPr>
            <a:r>
              <a:rPr lang="en-US" dirty="0" err="1">
                <a:solidFill>
                  <a:srgbClr val="000000"/>
                </a:solidFill>
                <a:latin typeface="Consolas"/>
              </a:rPr>
              <a:t>player.Position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= plForm.comboBox1.SelectedItem.ToString();</a:t>
            </a:r>
          </a:p>
          <a:p>
            <a:pPr marL="400050" lvl="1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</a:t>
            </a:r>
          </a:p>
          <a:p>
            <a:pPr marL="400050" lvl="1" indent="0">
              <a:buNone/>
            </a:pPr>
            <a:r>
              <a:rPr lang="en-US" dirty="0" err="1">
                <a:solidFill>
                  <a:srgbClr val="000000"/>
                </a:solidFill>
                <a:latin typeface="Consolas"/>
              </a:rPr>
              <a:t>db.Players.Add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(player);</a:t>
            </a:r>
          </a:p>
          <a:p>
            <a:pPr marL="400050" lvl="1" indent="0">
              <a:buNone/>
            </a:pPr>
            <a:r>
              <a:rPr lang="en-US" dirty="0" err="1">
                <a:solidFill>
                  <a:srgbClr val="000000"/>
                </a:solidFill>
                <a:latin typeface="Consolas"/>
              </a:rPr>
              <a:t>db.SaveChanges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();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Для добавления объекта используется метод </a:t>
            </a:r>
            <a:r>
              <a:rPr lang="ru-RU" dirty="0" err="1"/>
              <a:t>Add</a:t>
            </a:r>
            <a:r>
              <a:rPr lang="ru-RU" dirty="0"/>
              <a:t>, определенный у класса </a:t>
            </a:r>
            <a:r>
              <a:rPr lang="ru-RU" dirty="0" err="1"/>
              <a:t>DbSet</a:t>
            </a:r>
            <a:r>
              <a:rPr lang="ru-RU" dirty="0"/>
              <a:t>. В этот метод передается новый объект, свойства которого формируются из полей второй формы. Метод </a:t>
            </a:r>
            <a:r>
              <a:rPr lang="ru-RU" dirty="0" err="1"/>
              <a:t>Add</a:t>
            </a:r>
            <a:r>
              <a:rPr lang="ru-RU" dirty="0"/>
              <a:t> устанавливает значение </a:t>
            </a:r>
            <a:r>
              <a:rPr lang="ru-RU" dirty="0" err="1"/>
              <a:t>Added</a:t>
            </a:r>
            <a:r>
              <a:rPr lang="ru-RU" dirty="0"/>
              <a:t> в качестве состояния нового объекта. Поэтому метод </a:t>
            </a:r>
            <a:r>
              <a:rPr lang="ru-RU" dirty="0" err="1"/>
              <a:t>db.SaveChanges</a:t>
            </a:r>
            <a:r>
              <a:rPr lang="ru-RU" dirty="0"/>
              <a:t>() сгенерирует выражение INSERT для вставки модели в таблицу.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976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7666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Редактирование</a:t>
            </a:r>
          </a:p>
          <a:p>
            <a:pPr marL="400050" lvl="1" indent="0">
              <a:buNone/>
            </a:pPr>
            <a:r>
              <a:rPr lang="ru-RU" dirty="0"/>
              <a:t>Редактирование имеет похожую логику. Только вначале мы передаем значения свойств объекта во вторую форму, а после получаем с нее же измененные значения для свойств объекта.</a:t>
            </a:r>
          </a:p>
          <a:p>
            <a:pPr marL="400050" lvl="1" indent="0">
              <a:buNone/>
            </a:pPr>
            <a:r>
              <a:rPr lang="ru-RU" dirty="0"/>
              <a:t>В данном случае контекст данных автоматически отслеживает, что объект был изменен, и при вызове метода </a:t>
            </a:r>
            <a:r>
              <a:rPr lang="ru-RU" dirty="0" err="1"/>
              <a:t>db.SaveChanges</a:t>
            </a:r>
            <a:r>
              <a:rPr lang="ru-RU" dirty="0"/>
              <a:t>() будет сформировано SQL-выражение UPDATE для данного объекта, которое обновит объект в базе данных.</a:t>
            </a:r>
          </a:p>
          <a:p>
            <a:pPr marL="0" indent="0">
              <a:buNone/>
            </a:pPr>
            <a:r>
              <a:rPr lang="ru-RU" b="1" dirty="0"/>
              <a:t>Удаление</a:t>
            </a:r>
          </a:p>
          <a:p>
            <a:pPr marL="400050" lvl="1" indent="0">
              <a:buNone/>
            </a:pPr>
            <a:r>
              <a:rPr lang="ru-RU" dirty="0" smtClean="0"/>
              <a:t>С </a:t>
            </a:r>
            <a:r>
              <a:rPr lang="ru-RU" dirty="0"/>
              <a:t>удалением проще всего: получаем по </a:t>
            </a:r>
            <a:r>
              <a:rPr lang="ru-RU" dirty="0" err="1"/>
              <a:t>id</a:t>
            </a:r>
            <a:r>
              <a:rPr lang="ru-RU" dirty="0"/>
              <a:t> нужный объект в </a:t>
            </a:r>
            <a:r>
              <a:rPr lang="ru-RU" dirty="0" err="1"/>
              <a:t>бд</a:t>
            </a:r>
            <a:r>
              <a:rPr lang="ru-RU" dirty="0"/>
              <a:t> и передаем его в метод </a:t>
            </a:r>
            <a:r>
              <a:rPr lang="ru-RU" dirty="0" err="1"/>
              <a:t>db.Players.Remove</a:t>
            </a:r>
            <a:r>
              <a:rPr lang="ru-RU" dirty="0"/>
              <a:t>(</a:t>
            </a:r>
            <a:r>
              <a:rPr lang="ru-RU" dirty="0" err="1"/>
              <a:t>player</a:t>
            </a:r>
            <a:r>
              <a:rPr lang="ru-RU" dirty="0"/>
              <a:t>). Данный метод установит статус объекта в </a:t>
            </a:r>
            <a:r>
              <a:rPr lang="ru-RU" dirty="0" err="1"/>
              <a:t>Deleted</a:t>
            </a:r>
            <a:r>
              <a:rPr lang="ru-RU" dirty="0"/>
              <a:t>, благодаря чему </a:t>
            </a:r>
            <a:r>
              <a:rPr lang="ru-RU" dirty="0" err="1"/>
              <a:t>Entity</a:t>
            </a:r>
            <a:r>
              <a:rPr lang="ru-RU" dirty="0"/>
              <a:t> </a:t>
            </a:r>
            <a:r>
              <a:rPr lang="ru-RU" dirty="0" err="1"/>
              <a:t>Framework</a:t>
            </a:r>
            <a:r>
              <a:rPr lang="ru-RU" dirty="0"/>
              <a:t> при выполнении метода </a:t>
            </a:r>
            <a:r>
              <a:rPr lang="ru-RU" dirty="0" err="1"/>
              <a:t>db.SaveChanges</a:t>
            </a:r>
            <a:r>
              <a:rPr lang="ru-RU" dirty="0"/>
              <a:t>() сгенерирует SQL-выражение DELETE.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770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ru-RU" dirty="0" smtClean="0"/>
              <a:t>Конец примера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97561"/>
            <a:ext cx="8229600" cy="1761059"/>
          </a:xfrm>
        </p:spPr>
        <p:txBody>
          <a:bodyPr/>
          <a:lstStyle/>
          <a:p>
            <a:pPr marL="0" indent="0" algn="r">
              <a:buNone/>
            </a:pPr>
            <a:r>
              <a:rPr lang="ru-RU" dirty="0" smtClean="0"/>
              <a:t>«Лень </a:t>
            </a:r>
            <a:r>
              <a:rPr lang="ru-RU" dirty="0"/>
              <a:t>трудолюбию: не ленись отдохнуть</a:t>
            </a:r>
            <a:r>
              <a:rPr lang="ru-RU" dirty="0" smtClean="0"/>
              <a:t>!» </a:t>
            </a:r>
            <a:r>
              <a:rPr lang="ru-RU" dirty="0"/>
              <a:t>Алишер </a:t>
            </a:r>
            <a:r>
              <a:rPr lang="ru-RU" dirty="0" err="1"/>
              <a:t>Файз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66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57200" y="1772817"/>
            <a:ext cx="8229600" cy="244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Готовый пример можно посмотреть в примерах:</a:t>
            </a:r>
          </a:p>
          <a:p>
            <a:pPr marL="0" indent="0">
              <a:buNone/>
            </a:pPr>
            <a:r>
              <a:rPr lang="ru-RU" dirty="0"/>
              <a:t>«2_Entity_Framework_Form. Добавление, изменение, удаление записей в таблице»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Пример создания приложения с визуальными формами для работы с </a:t>
            </a:r>
            <a:r>
              <a:rPr lang="ru-RU" dirty="0" smtClean="0"/>
              <a:t>данными двух таблиц со связью один ко многим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696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r>
              <a:rPr lang="ru-RU" dirty="0"/>
              <a:t>Воспользуемся теоретическим материалом из прошлой темы и создадим новое приложение, в котором будет реализована связь один-ко-многим. Для реализации подобной связи будем использовать </a:t>
            </a:r>
            <a:r>
              <a:rPr lang="ru-RU" dirty="0" err="1"/>
              <a:t>lazy</a:t>
            </a:r>
            <a:r>
              <a:rPr lang="ru-RU" dirty="0"/>
              <a:t> </a:t>
            </a:r>
            <a:r>
              <a:rPr lang="ru-RU" dirty="0" err="1"/>
              <a:t>loading</a:t>
            </a:r>
            <a:r>
              <a:rPr lang="ru-RU" dirty="0"/>
              <a:t>.</a:t>
            </a:r>
          </a:p>
          <a:p>
            <a:r>
              <a:rPr lang="ru-RU" dirty="0"/>
              <a:t>Создадим новый проект </a:t>
            </a:r>
            <a:r>
              <a:rPr lang="ru-RU" dirty="0" err="1"/>
              <a:t>Windows</a:t>
            </a:r>
            <a:r>
              <a:rPr lang="ru-RU" dirty="0"/>
              <a:t> </a:t>
            </a:r>
            <a:r>
              <a:rPr lang="ru-RU" dirty="0" err="1"/>
              <a:t>Forms</a:t>
            </a:r>
            <a:r>
              <a:rPr lang="ru-RU" dirty="0"/>
              <a:t>. Первым делом подключим через </a:t>
            </a:r>
            <a:r>
              <a:rPr lang="ru-RU" dirty="0" err="1"/>
              <a:t>NuGet</a:t>
            </a:r>
            <a:r>
              <a:rPr lang="ru-RU" dirty="0"/>
              <a:t> </a:t>
            </a:r>
            <a:r>
              <a:rPr lang="ru-RU" dirty="0" err="1"/>
              <a:t>Entity</a:t>
            </a:r>
            <a:r>
              <a:rPr lang="ru-RU" dirty="0"/>
              <a:t> </a:t>
            </a:r>
            <a:r>
              <a:rPr lang="ru-RU" dirty="0" err="1"/>
              <a:t>Framework</a:t>
            </a:r>
            <a:r>
              <a:rPr lang="ru-RU" dirty="0"/>
              <a:t> и добавим все наши модели. Итак, добавим следующие классы: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732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using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System.Data.Entity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class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Player</a:t>
            </a:r>
            <a:endParaRPr lang="en-US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Id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Name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Position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Age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?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TeamId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virtual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Team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Team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793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поменялось?</a:t>
            </a:r>
            <a:endParaRPr lang="ru-RU" dirty="0"/>
          </a:p>
        </p:txBody>
      </p:sp>
      <p:sp>
        <p:nvSpPr>
          <p:cNvPr id="1048600" name="Скругленный прямоугольник 3"/>
          <p:cNvSpPr/>
          <p:nvPr/>
        </p:nvSpPr>
        <p:spPr>
          <a:xfrm>
            <a:off x="971600" y="1628800"/>
            <a:ext cx="2232248" cy="10081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Таблица</a:t>
            </a:r>
            <a:endParaRPr lang="ru-RU" sz="3200" dirty="0"/>
          </a:p>
        </p:txBody>
      </p:sp>
      <p:sp>
        <p:nvSpPr>
          <p:cNvPr id="1048601" name="Скругленный прямоугольник 4"/>
          <p:cNvSpPr/>
          <p:nvPr/>
        </p:nvSpPr>
        <p:spPr>
          <a:xfrm>
            <a:off x="5724128" y="1628800"/>
            <a:ext cx="2232248" cy="10081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Класс</a:t>
            </a:r>
            <a:endParaRPr lang="ru-RU" sz="3200" dirty="0"/>
          </a:p>
        </p:txBody>
      </p:sp>
      <p:sp>
        <p:nvSpPr>
          <p:cNvPr id="1048602" name="Скругленный прямоугольник 5"/>
          <p:cNvSpPr/>
          <p:nvPr/>
        </p:nvSpPr>
        <p:spPr>
          <a:xfrm>
            <a:off x="990713" y="3098961"/>
            <a:ext cx="2232248" cy="10081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Столбцы</a:t>
            </a:r>
            <a:endParaRPr lang="ru-RU" sz="3200" dirty="0"/>
          </a:p>
        </p:txBody>
      </p:sp>
      <p:sp>
        <p:nvSpPr>
          <p:cNvPr id="1048603" name="Скругленный прямоугольник 6"/>
          <p:cNvSpPr/>
          <p:nvPr/>
        </p:nvSpPr>
        <p:spPr>
          <a:xfrm>
            <a:off x="5743241" y="3098961"/>
            <a:ext cx="2232248" cy="10081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Свойства класса</a:t>
            </a:r>
            <a:endParaRPr lang="ru-RU" sz="3200" dirty="0"/>
          </a:p>
        </p:txBody>
      </p:sp>
      <p:sp>
        <p:nvSpPr>
          <p:cNvPr id="1048604" name="Скругленный прямоугольник 7"/>
          <p:cNvSpPr/>
          <p:nvPr/>
        </p:nvSpPr>
        <p:spPr>
          <a:xfrm>
            <a:off x="971600" y="4581128"/>
            <a:ext cx="2232248" cy="10081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Связи</a:t>
            </a:r>
            <a:endParaRPr lang="ru-RU" sz="3200" dirty="0"/>
          </a:p>
        </p:txBody>
      </p:sp>
      <p:sp>
        <p:nvSpPr>
          <p:cNvPr id="1048605" name="Скругленный прямоугольник 8"/>
          <p:cNvSpPr/>
          <p:nvPr/>
        </p:nvSpPr>
        <p:spPr>
          <a:xfrm>
            <a:off x="5736325" y="4581127"/>
            <a:ext cx="2232248" cy="10081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Ссылки</a:t>
            </a:r>
            <a:endParaRPr lang="ru-RU" sz="3200" dirty="0"/>
          </a:p>
        </p:txBody>
      </p:sp>
      <p:sp>
        <p:nvSpPr>
          <p:cNvPr id="1048606" name="Стрелка вправо 9"/>
          <p:cNvSpPr/>
          <p:nvPr/>
        </p:nvSpPr>
        <p:spPr>
          <a:xfrm>
            <a:off x="3851920" y="1730809"/>
            <a:ext cx="1368152" cy="8040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8607" name="Стрелка вправо 10"/>
          <p:cNvSpPr/>
          <p:nvPr/>
        </p:nvSpPr>
        <p:spPr>
          <a:xfrm>
            <a:off x="3871033" y="3200970"/>
            <a:ext cx="1368152" cy="8040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8608" name="Стрелка вправо 11"/>
          <p:cNvSpPr/>
          <p:nvPr/>
        </p:nvSpPr>
        <p:spPr>
          <a:xfrm>
            <a:off x="3843250" y="4683137"/>
            <a:ext cx="1368152" cy="8040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class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Team</a:t>
            </a:r>
            <a:endParaRPr lang="en-US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Id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Name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 </a:t>
            </a:r>
            <a:r>
              <a:rPr lang="en-US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en-US" dirty="0" err="1">
                <a:solidFill>
                  <a:srgbClr val="008000"/>
                </a:solidFill>
                <a:latin typeface="Consolas"/>
              </a:rPr>
              <a:t>название</a:t>
            </a:r>
            <a:r>
              <a:rPr lang="en-US" dirty="0">
                <a:solidFill>
                  <a:srgbClr val="008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8000"/>
                </a:solidFill>
                <a:latin typeface="Consolas"/>
              </a:rPr>
              <a:t>команды</a:t>
            </a:r>
            <a:endParaRPr lang="en-US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Coach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 </a:t>
            </a:r>
            <a:r>
              <a:rPr lang="en-US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en-US" dirty="0" err="1">
                <a:solidFill>
                  <a:srgbClr val="008000"/>
                </a:solidFill>
                <a:latin typeface="Consolas"/>
              </a:rPr>
              <a:t>тренер</a:t>
            </a:r>
            <a:endParaRPr lang="en-US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virtual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ICollection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&lt;Player&gt; Players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Team()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Players =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2B91AF"/>
                </a:solidFill>
                <a:latin typeface="Consolas"/>
              </a:rPr>
              <a:t>List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&lt;Player&gt;();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}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override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ToString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return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Name;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}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63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/>
              </a:rPr>
              <a:t>class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SoccerContext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: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DbContext</a:t>
            </a:r>
            <a:endParaRPr lang="en-US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/>
              </a:rPr>
              <a:t>SoccerContext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()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    :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base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</a:t>
            </a:r>
            <a:r>
              <a:rPr lang="en-US" dirty="0" err="1">
                <a:solidFill>
                  <a:srgbClr val="A31515"/>
                </a:solidFill>
                <a:latin typeface="Consolas"/>
              </a:rPr>
              <a:t>SoccerDb</a:t>
            </a:r>
            <a:r>
              <a:rPr lang="en-US" dirty="0">
                <a:solidFill>
                  <a:srgbClr val="A31515"/>
                </a:solidFill>
                <a:latin typeface="Consolas"/>
              </a:rPr>
              <a:t>"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Consolas"/>
              </a:rPr>
              <a:t>    { }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DbSet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&lt;Player&gt; Players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>
                <a:solidFill>
                  <a:srgbClr val="2B91AF"/>
                </a:solidFill>
                <a:latin typeface="Consolas"/>
              </a:rPr>
              <a:t>DbSet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&lt;Team&gt; Teams {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set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; }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Consolas"/>
              </a:rPr>
              <a:t>}</a:t>
            </a:r>
            <a:endParaRPr lang="en-US" dirty="0" smtClean="0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810096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9"/>
            <a:ext cx="8208912" cy="331236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 нашем графическом приложении будет четыре формы: для списка футболистов, для списка команд, для добавления/редактирования футболиста и для добавления/изменения команды.</a:t>
            </a:r>
          </a:p>
          <a:p>
            <a:r>
              <a:rPr lang="ru-RU" dirty="0"/>
              <a:t>Пусть форма, которая уже есть по умолчанию, будет представлять футболистов и иметь следующий вид: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72</a:t>
            </a:fld>
            <a:endParaRPr lang="ru-RU"/>
          </a:p>
        </p:txBody>
      </p:sp>
      <p:sp>
        <p:nvSpPr>
          <p:cNvPr id="5" name="AutoShape 2" descr="&amp;Scy;&amp;vcy;&amp;yacy;&amp;zcy;&amp;softcy; &amp;ocy;&amp;dcy;&amp;icy;&amp;ncy; &amp;kcy;&amp;ocy; &amp;mcy;&amp;ncy;&amp;ocy;&amp;gcy;&amp;icy;&amp;mcy; &amp;vcy; Entity Framework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573016"/>
            <a:ext cx="5257800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4633969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439248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Здесь у нас элемент </a:t>
            </a:r>
            <a:r>
              <a:rPr lang="ru-RU" dirty="0" err="1"/>
              <a:t>DatatGridView</a:t>
            </a:r>
            <a:r>
              <a:rPr lang="ru-RU" dirty="0"/>
              <a:t> для отображения данных, а также три кнопки для добавления/редактирования/удаления и одна кнопка для вызова окна с футбольными командами.</a:t>
            </a:r>
          </a:p>
          <a:p>
            <a:r>
              <a:rPr lang="ru-RU" dirty="0"/>
              <a:t>Итак, в предыдущих темах мы уже рассматривали привязку данных к </a:t>
            </a:r>
            <a:r>
              <a:rPr lang="ru-RU" dirty="0" err="1"/>
              <a:t>DataGridView</a:t>
            </a:r>
            <a:r>
              <a:rPr lang="ru-RU" dirty="0"/>
              <a:t>. При привязке для каждого свойства создается столбец. Однако свойство </a:t>
            </a:r>
            <a:r>
              <a:rPr lang="ru-RU" dirty="0" err="1"/>
              <a:t>TeamId</a:t>
            </a:r>
            <a:r>
              <a:rPr lang="ru-RU" dirty="0"/>
              <a:t> нам не нужно. Да и было бы неплохо, если бы в качестве заголовков отображались те названия, какие мы хотим, а не названия свойств. Поэтому выделим </a:t>
            </a:r>
            <a:r>
              <a:rPr lang="ru-RU" dirty="0" err="1"/>
              <a:t>DatatGridView</a:t>
            </a:r>
            <a:r>
              <a:rPr lang="ru-RU" dirty="0"/>
              <a:t> и окне свойств найдем для него свойство </a:t>
            </a:r>
            <a:r>
              <a:rPr lang="ru-RU" dirty="0" err="1"/>
              <a:t>DataSource</a:t>
            </a:r>
            <a:r>
              <a:rPr lang="ru-RU" dirty="0"/>
              <a:t>. Нажмем, чтобы установить для него значение, и нам отобразится окно выбора источника данных: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73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789040"/>
            <a:ext cx="2581275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4988137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1" y="260648"/>
            <a:ext cx="4464497" cy="295232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Нажмем на ссылку </a:t>
            </a:r>
            <a:r>
              <a:rPr lang="ru-RU" dirty="0" err="1"/>
              <a:t>Add</a:t>
            </a:r>
            <a:r>
              <a:rPr lang="ru-RU" dirty="0"/>
              <a:t> </a:t>
            </a:r>
            <a:r>
              <a:rPr lang="ru-RU" dirty="0" err="1"/>
              <a:t>Project</a:t>
            </a:r>
            <a:r>
              <a:rPr lang="ru-RU" dirty="0"/>
              <a:t> </a:t>
            </a:r>
            <a:r>
              <a:rPr lang="ru-RU" dirty="0" err="1"/>
              <a:t>Data</a:t>
            </a:r>
            <a:r>
              <a:rPr lang="ru-RU" dirty="0"/>
              <a:t> </a:t>
            </a:r>
            <a:r>
              <a:rPr lang="ru-RU" dirty="0" err="1"/>
              <a:t>Source</a:t>
            </a:r>
            <a:r>
              <a:rPr lang="ru-RU" dirty="0"/>
              <a:t>.... После этого нам откроется окно мастера настройки источника данных, в котором нам надо выбрать </a:t>
            </a:r>
            <a:r>
              <a:rPr lang="ru-RU" dirty="0" err="1"/>
              <a:t>Object</a:t>
            </a:r>
            <a:r>
              <a:rPr lang="ru-RU" dirty="0"/>
              <a:t>: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74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44509" y="332656"/>
            <a:ext cx="4392096" cy="2505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179512" y="3382866"/>
            <a:ext cx="4350209" cy="29523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И затем на следующем шаге нам отобразится </a:t>
            </a:r>
            <a:r>
              <a:rPr lang="ru-RU" dirty="0" err="1"/>
              <a:t>струкура</a:t>
            </a:r>
            <a:r>
              <a:rPr lang="ru-RU" dirty="0"/>
              <a:t> проекта, в которой в одном из узлов найдем наш класс </a:t>
            </a:r>
            <a:r>
              <a:rPr lang="ru-RU" dirty="0" err="1"/>
              <a:t>Player</a:t>
            </a:r>
            <a:r>
              <a:rPr lang="ru-RU" dirty="0"/>
              <a:t>:</a:t>
            </a:r>
          </a:p>
        </p:txBody>
      </p:sp>
      <p:sp>
        <p:nvSpPr>
          <p:cNvPr id="5" name="AutoShape 4" descr="https://metanit.com/sharp/entityframework/pics/3.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44509" y="3168876"/>
            <a:ext cx="4397297" cy="3166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4236864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0375" y="260649"/>
            <a:ext cx="8229600" cy="284450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После этого в </a:t>
            </a:r>
            <a:r>
              <a:rPr lang="ru-RU" dirty="0" err="1"/>
              <a:t>DataGridView</a:t>
            </a:r>
            <a:r>
              <a:rPr lang="ru-RU" dirty="0"/>
              <a:t> будут добавлены заголовки по именам свойств. Перейдем в свойство </a:t>
            </a:r>
            <a:r>
              <a:rPr lang="ru-RU" dirty="0" err="1"/>
              <a:t>Columns</a:t>
            </a:r>
            <a:r>
              <a:rPr lang="ru-RU" dirty="0"/>
              <a:t> у </a:t>
            </a:r>
            <a:r>
              <a:rPr lang="ru-RU" dirty="0" err="1"/>
              <a:t>DataGridView</a:t>
            </a:r>
            <a:r>
              <a:rPr lang="ru-RU" dirty="0"/>
              <a:t>. В свойстве </a:t>
            </a:r>
            <a:r>
              <a:rPr lang="ru-RU" dirty="0" err="1"/>
              <a:t>HeaderText</a:t>
            </a:r>
            <a:r>
              <a:rPr lang="ru-RU" dirty="0"/>
              <a:t> установим для всех заголовков предпочтительное название, которое будет отображаться, а столбец </a:t>
            </a:r>
            <a:r>
              <a:rPr lang="ru-RU" dirty="0" err="1"/>
              <a:t>TeamId</a:t>
            </a:r>
            <a:r>
              <a:rPr lang="ru-RU" dirty="0"/>
              <a:t> удалим.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75</a:t>
            </a:fld>
            <a:endParaRPr lang="ru-RU"/>
          </a:p>
        </p:txBody>
      </p:sp>
      <p:sp>
        <p:nvSpPr>
          <p:cNvPr id="5" name="AutoShape 2" descr="https://metanit.com/sharp/entityframework/pics/3.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084169"/>
            <a:ext cx="5426968" cy="3563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6531930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9" y="260648"/>
            <a:ext cx="3952957" cy="309634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Подобным </a:t>
            </a:r>
            <a:r>
              <a:rPr lang="ru-RU" dirty="0"/>
              <a:t>образом сделаем графический интерфейс и для формы с командами, назовем ее, к примеру, </a:t>
            </a:r>
            <a:r>
              <a:rPr lang="ru-RU" dirty="0" err="1"/>
              <a:t>AllTeams</a:t>
            </a:r>
            <a:r>
              <a:rPr lang="ru-RU" dirty="0"/>
              <a:t>: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76</a:t>
            </a:fld>
            <a:endParaRPr lang="ru-RU"/>
          </a:p>
        </p:txBody>
      </p:sp>
      <p:sp>
        <p:nvSpPr>
          <p:cNvPr id="5" name="AutoShape 2" descr="lazy loading &amp;icy;&amp;lcy;&amp;icy; &amp;lcy;&amp;iecy;&amp;ncy;&amp;icy;&amp;vcy;&amp;acy;&amp;yacy; &amp;zcy;&amp;acy;&amp;gcy;&amp;rcy;&amp;ucy;&amp;zcy;&amp;kcy;&amp;acy; &amp;vcy; Entity Framewor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76672"/>
            <a:ext cx="4680520" cy="26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307975" y="3573016"/>
            <a:ext cx="5488161" cy="29550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Здесь также </a:t>
            </a:r>
            <a:r>
              <a:rPr lang="ru-RU" dirty="0" err="1"/>
              <a:t>DataGridView</a:t>
            </a:r>
            <a:r>
              <a:rPr lang="ru-RU" dirty="0"/>
              <a:t> для отображения списка команд, а также поле </a:t>
            </a:r>
            <a:r>
              <a:rPr lang="ru-RU" dirty="0" err="1"/>
              <a:t>ListBox</a:t>
            </a:r>
            <a:r>
              <a:rPr lang="ru-RU" dirty="0"/>
              <a:t> и кнопка 'Состав' для вывода в этом поле всех игроков выбранной команды.</a:t>
            </a:r>
          </a:p>
          <a:p>
            <a:pPr marL="0" indent="0">
              <a:buNone/>
            </a:pPr>
            <a:r>
              <a:rPr lang="ru-RU" dirty="0"/>
              <a:t>Добавим также дополнительные формы для создания и изменения игрока и команды. Форма для игрока, назовем ее </a:t>
            </a:r>
            <a:r>
              <a:rPr lang="ru-RU" dirty="0" err="1"/>
              <a:t>PlayerForm</a:t>
            </a:r>
            <a:r>
              <a:rPr lang="ru-RU" dirty="0"/>
              <a:t>:</a:t>
            </a:r>
          </a:p>
        </p:txBody>
      </p:sp>
      <p:sp>
        <p:nvSpPr>
          <p:cNvPr id="6" name="AutoShape 5" descr="https://metanit.com/sharp/entityframework/pics/3.7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717032"/>
            <a:ext cx="2714625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7945790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3024335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Здесь текстовое поле для имени игрока, элемент </a:t>
            </a:r>
            <a:r>
              <a:rPr lang="ru-RU" dirty="0" err="1"/>
              <a:t>NumericUpDown</a:t>
            </a:r>
            <a:r>
              <a:rPr lang="ru-RU" dirty="0"/>
              <a:t> для указания возраста, и два элемента </a:t>
            </a:r>
            <a:r>
              <a:rPr lang="ru-RU" dirty="0" err="1"/>
              <a:t>ComboBox</a:t>
            </a:r>
            <a:r>
              <a:rPr lang="ru-RU" dirty="0"/>
              <a:t>.</a:t>
            </a:r>
          </a:p>
          <a:p>
            <a:r>
              <a:rPr lang="ru-RU" dirty="0"/>
              <a:t>Для кнопки 'OK' у свойства </a:t>
            </a:r>
            <a:r>
              <a:rPr lang="ru-RU" dirty="0" err="1"/>
              <a:t>DialogResult</a:t>
            </a:r>
            <a:r>
              <a:rPr lang="ru-RU" dirty="0"/>
              <a:t> установим значение OK, а у </a:t>
            </a:r>
            <a:r>
              <a:rPr lang="ru-RU" dirty="0" err="1"/>
              <a:t>кнокпки</a:t>
            </a:r>
            <a:r>
              <a:rPr lang="ru-RU" dirty="0"/>
              <a:t> 'Отмена' установим значение </a:t>
            </a:r>
            <a:r>
              <a:rPr lang="ru-RU" dirty="0" err="1"/>
              <a:t>Cancel</a:t>
            </a:r>
            <a:r>
              <a:rPr lang="ru-RU" dirty="0"/>
              <a:t>. И изменим у всех полей значение свойства </a:t>
            </a:r>
            <a:r>
              <a:rPr lang="ru-RU" dirty="0" err="1"/>
              <a:t>Modifiers</a:t>
            </a:r>
            <a:r>
              <a:rPr lang="ru-RU" dirty="0"/>
              <a:t> с </a:t>
            </a:r>
            <a:r>
              <a:rPr lang="ru-RU" dirty="0" err="1"/>
              <a:t>Private</a:t>
            </a:r>
            <a:r>
              <a:rPr lang="ru-RU" dirty="0"/>
              <a:t> на </a:t>
            </a:r>
            <a:r>
              <a:rPr lang="ru-RU" dirty="0" err="1"/>
              <a:t>Protected</a:t>
            </a:r>
            <a:r>
              <a:rPr lang="ru-RU" dirty="0"/>
              <a:t> </a:t>
            </a:r>
            <a:r>
              <a:rPr lang="ru-RU" dirty="0" err="1"/>
              <a:t>Internal</a:t>
            </a:r>
            <a:r>
              <a:rPr lang="ru-RU" dirty="0"/>
              <a:t>.</a:t>
            </a:r>
          </a:p>
          <a:p>
            <a:r>
              <a:rPr lang="ru-RU" dirty="0" smtClean="0"/>
              <a:t>И </a:t>
            </a:r>
            <a:r>
              <a:rPr lang="ru-RU" dirty="0"/>
              <a:t>форма для создания команды </a:t>
            </a:r>
            <a:r>
              <a:rPr lang="ru-RU" dirty="0" err="1"/>
              <a:t>TeamForm</a:t>
            </a:r>
            <a:r>
              <a:rPr lang="ru-RU" dirty="0"/>
              <a:t>: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77</a:t>
            </a:fld>
            <a:endParaRPr lang="ru-RU"/>
          </a:p>
        </p:txBody>
      </p:sp>
      <p:sp>
        <p:nvSpPr>
          <p:cNvPr id="5" name="AutoShape 2" descr="https://metanit.com/sharp/entityframework/pics/3.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399098"/>
            <a:ext cx="2808312" cy="2106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7976" y="5505330"/>
            <a:ext cx="82964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Для кнопок и полей также настроим свойство </a:t>
            </a:r>
            <a:r>
              <a:rPr lang="ru-RU" sz="2800" dirty="0" err="1"/>
              <a:t>DialogResult</a:t>
            </a:r>
            <a:r>
              <a:rPr lang="ru-RU" sz="2800" dirty="0"/>
              <a:t> и </a:t>
            </a:r>
            <a:r>
              <a:rPr lang="ru-RU" sz="2800" dirty="0" err="1"/>
              <a:t>Modifiers</a:t>
            </a:r>
            <a:r>
              <a:rPr lang="ru-RU" sz="2800" dirty="0"/>
              <a:t>, как и у предыдущей формы.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53989512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363272" cy="6192688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ru-RU" sz="1600" dirty="0"/>
              <a:t>Код главной формы с игроками</a:t>
            </a:r>
            <a:r>
              <a:rPr lang="ru-RU" sz="1600" dirty="0" smtClean="0"/>
              <a:t>: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err="1"/>
              <a:t>SoccerContext</a:t>
            </a:r>
            <a:r>
              <a:rPr lang="en-US" sz="1600" dirty="0"/>
              <a:t> </a:t>
            </a:r>
            <a:r>
              <a:rPr lang="en-US" sz="1600" dirty="0" err="1"/>
              <a:t>db</a:t>
            </a:r>
            <a:r>
              <a:rPr lang="en-US" sz="1600" dirty="0"/>
              <a:t>;</a:t>
            </a:r>
          </a:p>
          <a:p>
            <a:pPr marL="0" indent="0">
              <a:buNone/>
            </a:pPr>
            <a:r>
              <a:rPr lang="en-US" sz="1600" dirty="0"/>
              <a:t>    public Form1()</a:t>
            </a:r>
          </a:p>
          <a:p>
            <a:pPr marL="0" indent="0">
              <a:buNone/>
            </a:pPr>
            <a:r>
              <a:rPr lang="en-US" sz="1600" dirty="0"/>
              <a:t>    {</a:t>
            </a:r>
          </a:p>
          <a:p>
            <a:pPr marL="0" indent="0">
              <a:buNone/>
            </a:pPr>
            <a:r>
              <a:rPr lang="en-US" sz="1600" dirty="0"/>
              <a:t>        </a:t>
            </a:r>
            <a:r>
              <a:rPr lang="en-US" sz="1600" dirty="0" err="1"/>
              <a:t>InitializeComponent</a:t>
            </a:r>
            <a:r>
              <a:rPr lang="en-US" sz="1600" dirty="0"/>
              <a:t>();</a:t>
            </a:r>
          </a:p>
          <a:p>
            <a:pPr marL="0" indent="0">
              <a:buNone/>
            </a:pPr>
            <a:r>
              <a:rPr lang="en-US" sz="1600" dirty="0"/>
              <a:t> </a:t>
            </a:r>
          </a:p>
          <a:p>
            <a:pPr marL="0" indent="0">
              <a:buNone/>
            </a:pPr>
            <a:r>
              <a:rPr lang="en-US" sz="1600" dirty="0"/>
              <a:t>        </a:t>
            </a:r>
            <a:r>
              <a:rPr lang="en-US" sz="1600" dirty="0" err="1"/>
              <a:t>db</a:t>
            </a:r>
            <a:r>
              <a:rPr lang="en-US" sz="1600" dirty="0"/>
              <a:t> = new </a:t>
            </a:r>
            <a:r>
              <a:rPr lang="en-US" sz="1600" dirty="0" err="1"/>
              <a:t>SoccerContext</a:t>
            </a:r>
            <a:r>
              <a:rPr lang="en-US" sz="1600" dirty="0"/>
              <a:t>();</a:t>
            </a:r>
          </a:p>
          <a:p>
            <a:pPr marL="0" indent="0">
              <a:buNone/>
            </a:pPr>
            <a:r>
              <a:rPr lang="en-US" sz="1600" dirty="0"/>
              <a:t>        </a:t>
            </a:r>
            <a:r>
              <a:rPr lang="en-US" sz="1600" dirty="0" err="1"/>
              <a:t>db.Players.Load</a:t>
            </a:r>
            <a:r>
              <a:rPr lang="en-US" sz="1600" dirty="0"/>
              <a:t>();</a:t>
            </a:r>
          </a:p>
          <a:p>
            <a:pPr marL="0" indent="0">
              <a:buNone/>
            </a:pPr>
            <a:r>
              <a:rPr lang="en-US" sz="1600" dirty="0"/>
              <a:t>        dataGridView1.DataSource = </a:t>
            </a:r>
            <a:r>
              <a:rPr lang="en-US" sz="1600" dirty="0" err="1"/>
              <a:t>db.Players.Local.ToBindingList</a:t>
            </a:r>
            <a:r>
              <a:rPr lang="en-US" sz="1600" dirty="0"/>
              <a:t>();</a:t>
            </a:r>
          </a:p>
          <a:p>
            <a:pPr marL="0" indent="0">
              <a:buNone/>
            </a:pPr>
            <a:r>
              <a:rPr lang="en-US" sz="1600" dirty="0"/>
              <a:t>    }</a:t>
            </a:r>
          </a:p>
          <a:p>
            <a:pPr marL="0" indent="0">
              <a:buNone/>
            </a:pPr>
            <a:r>
              <a:rPr lang="en-US" sz="1600" dirty="0"/>
              <a:t>    // </a:t>
            </a:r>
            <a:r>
              <a:rPr lang="ru-RU" sz="1600" dirty="0"/>
              <a:t>добавление</a:t>
            </a:r>
          </a:p>
          <a:p>
            <a:pPr marL="0" indent="0">
              <a:buNone/>
            </a:pPr>
            <a:r>
              <a:rPr lang="ru-RU" sz="1600" dirty="0"/>
              <a:t>    </a:t>
            </a:r>
            <a:r>
              <a:rPr lang="en-US" sz="1600" dirty="0"/>
              <a:t>private void button1_Click(object sender, </a:t>
            </a:r>
            <a:r>
              <a:rPr lang="en-US" sz="1600" dirty="0" err="1"/>
              <a:t>EventArgs</a:t>
            </a:r>
            <a:r>
              <a:rPr lang="en-US" sz="1600" dirty="0"/>
              <a:t> e)</a:t>
            </a:r>
          </a:p>
          <a:p>
            <a:pPr marL="0" indent="0">
              <a:buNone/>
            </a:pPr>
            <a:r>
              <a:rPr lang="en-US" sz="1600" dirty="0"/>
              <a:t>    {</a:t>
            </a:r>
          </a:p>
          <a:p>
            <a:pPr marL="0" indent="0">
              <a:buNone/>
            </a:pPr>
            <a:r>
              <a:rPr lang="en-US" sz="1600" dirty="0"/>
              <a:t>        </a:t>
            </a:r>
            <a:r>
              <a:rPr lang="en-US" sz="1600" dirty="0" err="1"/>
              <a:t>PlayerForm</a:t>
            </a:r>
            <a:r>
              <a:rPr lang="en-US" sz="1600" dirty="0"/>
              <a:t> </a:t>
            </a:r>
            <a:r>
              <a:rPr lang="en-US" sz="1600" dirty="0" err="1"/>
              <a:t>plForm</a:t>
            </a:r>
            <a:r>
              <a:rPr lang="en-US" sz="1600" dirty="0"/>
              <a:t> = new </a:t>
            </a:r>
            <a:r>
              <a:rPr lang="en-US" sz="1600" dirty="0" err="1"/>
              <a:t>PlayerForm</a:t>
            </a:r>
            <a:r>
              <a:rPr lang="en-US" sz="1600" dirty="0"/>
              <a:t>();</a:t>
            </a:r>
          </a:p>
          <a:p>
            <a:pPr marL="0" indent="0">
              <a:buNone/>
            </a:pPr>
            <a:r>
              <a:rPr lang="en-US" sz="1600" dirty="0"/>
              <a:t> </a:t>
            </a:r>
          </a:p>
          <a:p>
            <a:pPr marL="0" indent="0">
              <a:buNone/>
            </a:pPr>
            <a:r>
              <a:rPr lang="en-US" sz="1600" dirty="0"/>
              <a:t>        // </a:t>
            </a:r>
            <a:r>
              <a:rPr lang="ru-RU" sz="1600" dirty="0"/>
              <a:t>из команд в </a:t>
            </a:r>
            <a:r>
              <a:rPr lang="ru-RU" sz="1600" dirty="0" err="1"/>
              <a:t>бд</a:t>
            </a:r>
            <a:r>
              <a:rPr lang="ru-RU" sz="1600" dirty="0"/>
              <a:t> формируем список</a:t>
            </a:r>
          </a:p>
          <a:p>
            <a:pPr marL="0" indent="0">
              <a:buNone/>
            </a:pPr>
            <a:r>
              <a:rPr lang="ru-RU" sz="1600" dirty="0"/>
              <a:t>        </a:t>
            </a:r>
            <a:r>
              <a:rPr lang="en-US" sz="1600" dirty="0"/>
              <a:t>List&lt;Team&gt; teams = </a:t>
            </a:r>
            <a:r>
              <a:rPr lang="en-US" sz="1600" dirty="0" err="1"/>
              <a:t>db.Teams.ToList</a:t>
            </a:r>
            <a:r>
              <a:rPr lang="en-US" sz="1600" dirty="0"/>
              <a:t>();</a:t>
            </a:r>
          </a:p>
          <a:p>
            <a:pPr marL="0" indent="0">
              <a:buNone/>
            </a:pPr>
            <a:r>
              <a:rPr lang="en-US" sz="1600" dirty="0"/>
              <a:t>        plForm.comboBox2.DataSource = teams;</a:t>
            </a:r>
          </a:p>
          <a:p>
            <a:pPr marL="0" indent="0">
              <a:buNone/>
            </a:pPr>
            <a:r>
              <a:rPr lang="en-US" sz="1600" dirty="0"/>
              <a:t>        plForm.comboBox2.ValueMember = "Id";</a:t>
            </a:r>
          </a:p>
          <a:p>
            <a:pPr marL="0" indent="0">
              <a:buNone/>
            </a:pPr>
            <a:r>
              <a:rPr lang="en-US" sz="1600" dirty="0"/>
              <a:t>        plForm.comboBox2.DisplayMember = "Name";</a:t>
            </a:r>
          </a:p>
          <a:p>
            <a:pPr marL="0" indent="0">
              <a:buNone/>
            </a:pPr>
            <a:r>
              <a:rPr lang="en-US" sz="1600" dirty="0"/>
              <a:t> </a:t>
            </a:r>
          </a:p>
          <a:p>
            <a:pPr marL="0" indent="0">
              <a:buNone/>
            </a:pPr>
            <a:r>
              <a:rPr lang="en-US" sz="1600" dirty="0"/>
              <a:t>        </a:t>
            </a:r>
            <a:r>
              <a:rPr lang="en-US" sz="1600" dirty="0" err="1"/>
              <a:t>DialogResult</a:t>
            </a:r>
            <a:r>
              <a:rPr lang="en-US" sz="1600" dirty="0"/>
              <a:t> result = </a:t>
            </a:r>
            <a:r>
              <a:rPr lang="en-US" sz="1600" dirty="0" err="1"/>
              <a:t>plForm.ShowDialog</a:t>
            </a:r>
            <a:r>
              <a:rPr lang="en-US" sz="1600" dirty="0"/>
              <a:t>(this);</a:t>
            </a:r>
          </a:p>
          <a:p>
            <a:pPr marL="0" indent="0">
              <a:buNone/>
            </a:pPr>
            <a:r>
              <a:rPr lang="en-US" sz="1600" dirty="0"/>
              <a:t> </a:t>
            </a:r>
          </a:p>
          <a:p>
            <a:pPr marL="0" indent="0">
              <a:buNone/>
            </a:pPr>
            <a:r>
              <a:rPr lang="en-US" sz="1600" dirty="0"/>
              <a:t>        if (result == </a:t>
            </a:r>
            <a:r>
              <a:rPr lang="en-US" sz="1600" dirty="0" err="1"/>
              <a:t>DialogResult.Cancel</a:t>
            </a:r>
            <a:r>
              <a:rPr lang="en-US" sz="1600" dirty="0"/>
              <a:t>)</a:t>
            </a:r>
          </a:p>
          <a:p>
            <a:pPr marL="0" indent="0">
              <a:buNone/>
            </a:pPr>
            <a:r>
              <a:rPr lang="en-US" sz="1600" dirty="0"/>
              <a:t>            return;</a:t>
            </a:r>
          </a:p>
          <a:p>
            <a:pPr marL="0" indent="0">
              <a:buNone/>
            </a:pPr>
            <a:r>
              <a:rPr lang="en-US" sz="1600" dirty="0"/>
              <a:t> </a:t>
            </a:r>
          </a:p>
          <a:p>
            <a:pPr marL="0" indent="0">
              <a:buNone/>
            </a:pPr>
            <a:r>
              <a:rPr lang="en-US" sz="1600" dirty="0"/>
              <a:t>        Player </a:t>
            </a:r>
            <a:r>
              <a:rPr lang="en-US" sz="1600" dirty="0" err="1"/>
              <a:t>player</a:t>
            </a:r>
            <a:r>
              <a:rPr lang="en-US" sz="1600" dirty="0"/>
              <a:t> = new Player();</a:t>
            </a:r>
          </a:p>
          <a:p>
            <a:pPr marL="0" indent="0">
              <a:buNone/>
            </a:pPr>
            <a:r>
              <a:rPr lang="en-US" sz="1600" dirty="0"/>
              <a:t>        </a:t>
            </a:r>
            <a:r>
              <a:rPr lang="en-US" sz="1600" dirty="0" err="1"/>
              <a:t>player.Age</a:t>
            </a:r>
            <a:r>
              <a:rPr lang="en-US" sz="1600" dirty="0"/>
              <a:t> = (</a:t>
            </a:r>
            <a:r>
              <a:rPr lang="en-US" sz="1600" dirty="0" err="1"/>
              <a:t>int</a:t>
            </a:r>
            <a:r>
              <a:rPr lang="en-US" sz="1600" dirty="0"/>
              <a:t>)plForm.numericUpDown1.Value;</a:t>
            </a:r>
          </a:p>
          <a:p>
            <a:pPr marL="0" indent="0">
              <a:buNone/>
            </a:pPr>
            <a:r>
              <a:rPr lang="en-US" sz="1600" dirty="0"/>
              <a:t>        </a:t>
            </a:r>
            <a:r>
              <a:rPr lang="en-US" sz="1600" dirty="0" err="1"/>
              <a:t>player.Name</a:t>
            </a:r>
            <a:r>
              <a:rPr lang="en-US" sz="1600" dirty="0"/>
              <a:t> = plForm.textBox1.Text;</a:t>
            </a:r>
          </a:p>
          <a:p>
            <a:pPr marL="0" indent="0">
              <a:buNone/>
            </a:pPr>
            <a:r>
              <a:rPr lang="en-US" sz="1600" dirty="0"/>
              <a:t>        </a:t>
            </a:r>
            <a:r>
              <a:rPr lang="en-US" sz="1600" dirty="0" err="1"/>
              <a:t>player.Position</a:t>
            </a:r>
            <a:r>
              <a:rPr lang="en-US" sz="1600" dirty="0"/>
              <a:t> = plForm.comboBox1.SelectedItem.ToString();</a:t>
            </a:r>
          </a:p>
          <a:p>
            <a:pPr marL="0" indent="0">
              <a:buNone/>
            </a:pPr>
            <a:r>
              <a:rPr lang="en-US" sz="1600" dirty="0"/>
              <a:t>        </a:t>
            </a:r>
            <a:r>
              <a:rPr lang="en-US" sz="1600" dirty="0" err="1"/>
              <a:t>player.Team</a:t>
            </a:r>
            <a:r>
              <a:rPr lang="en-US" sz="1600" dirty="0"/>
              <a:t> = (Team)plForm.comboBox2.SelectedItem;</a:t>
            </a:r>
          </a:p>
          <a:p>
            <a:pPr marL="0" indent="0">
              <a:buNone/>
            </a:pPr>
            <a:r>
              <a:rPr lang="en-US" sz="1600" dirty="0"/>
              <a:t> </a:t>
            </a:r>
          </a:p>
          <a:p>
            <a:pPr marL="0" indent="0">
              <a:buNone/>
            </a:pPr>
            <a:r>
              <a:rPr lang="en-US" sz="1600" dirty="0"/>
              <a:t>        </a:t>
            </a:r>
            <a:r>
              <a:rPr lang="en-US" sz="1600" dirty="0" err="1"/>
              <a:t>db.Players.Add</a:t>
            </a:r>
            <a:r>
              <a:rPr lang="en-US" sz="1600" dirty="0"/>
              <a:t>(player);</a:t>
            </a:r>
          </a:p>
          <a:p>
            <a:pPr marL="0" indent="0">
              <a:buNone/>
            </a:pPr>
            <a:r>
              <a:rPr lang="en-US" sz="1600" dirty="0"/>
              <a:t>        </a:t>
            </a:r>
            <a:r>
              <a:rPr lang="en-US" sz="1600" dirty="0" err="1"/>
              <a:t>db.SaveChanges</a:t>
            </a:r>
            <a:r>
              <a:rPr lang="en-US" sz="1600" dirty="0"/>
              <a:t>();</a:t>
            </a:r>
          </a:p>
          <a:p>
            <a:pPr marL="0" indent="0">
              <a:buNone/>
            </a:pPr>
            <a:r>
              <a:rPr lang="en-US" sz="1600" dirty="0"/>
              <a:t> </a:t>
            </a:r>
          </a:p>
          <a:p>
            <a:pPr marL="0" indent="0">
              <a:buNone/>
            </a:pPr>
            <a:r>
              <a:rPr lang="en-US" sz="1600" dirty="0"/>
              <a:t>        </a:t>
            </a:r>
            <a:r>
              <a:rPr lang="en-US" sz="1600" dirty="0" err="1"/>
              <a:t>MessageBox.Show</a:t>
            </a:r>
            <a:r>
              <a:rPr lang="en-US" sz="1600" dirty="0"/>
              <a:t>("</a:t>
            </a:r>
            <a:r>
              <a:rPr lang="ru-RU" sz="1600" dirty="0"/>
              <a:t>Новый футболист добавлен");</a:t>
            </a:r>
          </a:p>
          <a:p>
            <a:pPr marL="0" indent="0">
              <a:buNone/>
            </a:pPr>
            <a:r>
              <a:rPr lang="ru-RU" sz="1600" dirty="0"/>
              <a:t>    }</a:t>
            </a:r>
          </a:p>
          <a:p>
            <a:pPr marL="0" indent="0">
              <a:buNone/>
            </a:pP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948041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 numCol="2">
            <a:normAutofit fontScale="40000" lnSpcReduction="20000"/>
          </a:bodyPr>
          <a:lstStyle/>
          <a:p>
            <a:pPr marL="0" indent="0">
              <a:buNone/>
            </a:pPr>
            <a:r>
              <a:rPr lang="ru-RU" dirty="0"/>
              <a:t>// редактирование</a:t>
            </a:r>
          </a:p>
          <a:p>
            <a:pPr marL="0" indent="0">
              <a:buNone/>
            </a:pPr>
            <a:r>
              <a:rPr lang="ru-RU" dirty="0"/>
              <a:t>    </a:t>
            </a:r>
            <a:r>
              <a:rPr lang="en-US" dirty="0"/>
              <a:t>private void button2_Click(object sender, </a:t>
            </a:r>
            <a:r>
              <a:rPr lang="en-US" dirty="0" err="1"/>
              <a:t>EventArgs</a:t>
            </a:r>
            <a:r>
              <a:rPr lang="en-US" dirty="0"/>
              <a:t> e)</a:t>
            </a:r>
          </a:p>
          <a:p>
            <a:pPr marL="0" indent="0">
              <a:buNone/>
            </a:pPr>
            <a:r>
              <a:rPr lang="en-US" dirty="0"/>
              <a:t>    {</a:t>
            </a:r>
          </a:p>
          <a:p>
            <a:pPr marL="0" indent="0">
              <a:buNone/>
            </a:pPr>
            <a:r>
              <a:rPr lang="en-US" dirty="0"/>
              <a:t>        if (dataGridView1.SelectedRows.Count &gt; 0)</a:t>
            </a:r>
          </a:p>
          <a:p>
            <a:pPr marL="0" indent="0">
              <a:buNone/>
            </a:pPr>
            <a:r>
              <a:rPr lang="en-US" dirty="0"/>
              <a:t>        {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int</a:t>
            </a:r>
            <a:r>
              <a:rPr lang="en-US" dirty="0"/>
              <a:t> index = dataGridView1.SelectedRows[0].Index;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int</a:t>
            </a:r>
            <a:r>
              <a:rPr lang="en-US" dirty="0"/>
              <a:t> id = 0;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bool</a:t>
            </a:r>
            <a:r>
              <a:rPr lang="en-US" dirty="0"/>
              <a:t> converted = Int32.TryParse(dataGridView1[0, index].</a:t>
            </a:r>
            <a:r>
              <a:rPr lang="en-US" dirty="0" err="1"/>
              <a:t>Value.ToString</a:t>
            </a:r>
            <a:r>
              <a:rPr lang="en-US" dirty="0"/>
              <a:t>(), out id);</a:t>
            </a:r>
          </a:p>
          <a:p>
            <a:pPr marL="0" indent="0">
              <a:buNone/>
            </a:pPr>
            <a:r>
              <a:rPr lang="en-US" dirty="0"/>
              <a:t>            if (converted == false)</a:t>
            </a:r>
          </a:p>
          <a:p>
            <a:pPr marL="0" indent="0">
              <a:buNone/>
            </a:pPr>
            <a:r>
              <a:rPr lang="en-US" dirty="0"/>
              <a:t>                return;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           Player </a:t>
            </a:r>
            <a:r>
              <a:rPr lang="en-US" dirty="0" err="1"/>
              <a:t>player</a:t>
            </a:r>
            <a:r>
              <a:rPr lang="en-US" dirty="0"/>
              <a:t> = </a:t>
            </a:r>
            <a:r>
              <a:rPr lang="en-US" dirty="0" err="1"/>
              <a:t>db.Players.Find</a:t>
            </a:r>
            <a:r>
              <a:rPr lang="en-US" dirty="0"/>
              <a:t>(id);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PlayerForm</a:t>
            </a:r>
            <a:r>
              <a:rPr lang="en-US" dirty="0"/>
              <a:t> </a:t>
            </a:r>
            <a:r>
              <a:rPr lang="en-US" dirty="0" err="1"/>
              <a:t>plForm</a:t>
            </a:r>
            <a:r>
              <a:rPr lang="en-US" dirty="0"/>
              <a:t> = new </a:t>
            </a:r>
            <a:r>
              <a:rPr lang="en-US" dirty="0" err="1"/>
              <a:t>PlayerForm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            plForm.numericUpDown1.Value = </a:t>
            </a:r>
            <a:r>
              <a:rPr lang="en-US" dirty="0" err="1"/>
              <a:t>player.Age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            plForm.comboBox1.SelectedItem = </a:t>
            </a:r>
            <a:r>
              <a:rPr lang="en-US" dirty="0" err="1"/>
              <a:t>player.Position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            plForm.textBox1.Text = </a:t>
            </a:r>
            <a:r>
              <a:rPr lang="en-US" dirty="0" err="1"/>
              <a:t>player.Name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           List&lt;Team&gt; teams = </a:t>
            </a:r>
            <a:r>
              <a:rPr lang="en-US" dirty="0" err="1"/>
              <a:t>db.Teams.ToList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            plForm.comboBox2.DataSource = teams;</a:t>
            </a:r>
          </a:p>
          <a:p>
            <a:pPr marL="0" indent="0">
              <a:buNone/>
            </a:pPr>
            <a:r>
              <a:rPr lang="en-US" dirty="0"/>
              <a:t>            plForm.comboBox2.ValueMember = "Id";</a:t>
            </a:r>
          </a:p>
          <a:p>
            <a:pPr marL="0" indent="0">
              <a:buNone/>
            </a:pPr>
            <a:r>
              <a:rPr lang="en-US" dirty="0"/>
              <a:t>            plForm.comboBox2.DisplayMember = "Name";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           if(</a:t>
            </a:r>
            <a:r>
              <a:rPr lang="en-US" dirty="0" err="1"/>
              <a:t>player.Team</a:t>
            </a:r>
            <a:r>
              <a:rPr lang="en-US" dirty="0"/>
              <a:t>!=null)</a:t>
            </a:r>
          </a:p>
          <a:p>
            <a:pPr marL="0" indent="0">
              <a:buNone/>
            </a:pPr>
            <a:r>
              <a:rPr lang="en-US" dirty="0"/>
              <a:t>                plForm.comboBox2.SelectedValue = </a:t>
            </a:r>
            <a:r>
              <a:rPr lang="en-US" dirty="0" err="1"/>
              <a:t>player.Team.Id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DialogResult</a:t>
            </a:r>
            <a:r>
              <a:rPr lang="en-US" dirty="0"/>
              <a:t> result = </a:t>
            </a:r>
            <a:r>
              <a:rPr lang="en-US" dirty="0" err="1"/>
              <a:t>plForm.ShowDialog</a:t>
            </a:r>
            <a:r>
              <a:rPr lang="en-US" dirty="0"/>
              <a:t>(this);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           if (result == </a:t>
            </a:r>
            <a:r>
              <a:rPr lang="en-US" dirty="0" err="1"/>
              <a:t>DialogResult.Cancel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                return;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player.Age</a:t>
            </a:r>
            <a:r>
              <a:rPr lang="en-US" dirty="0"/>
              <a:t> = (</a:t>
            </a:r>
            <a:r>
              <a:rPr lang="en-US" dirty="0" err="1"/>
              <a:t>int</a:t>
            </a:r>
            <a:r>
              <a:rPr lang="en-US" dirty="0"/>
              <a:t>)plForm.numericUpDown1.Value;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player.Name</a:t>
            </a:r>
            <a:r>
              <a:rPr lang="en-US" dirty="0"/>
              <a:t> = plForm.textBox1.Text;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player.Position</a:t>
            </a:r>
            <a:r>
              <a:rPr lang="en-US" dirty="0"/>
              <a:t> = plForm.comboBox1.SelectedItem.ToString();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player.Team</a:t>
            </a:r>
            <a:r>
              <a:rPr lang="en-US" dirty="0"/>
              <a:t> = (Team)plForm.comboBox2.SelectedItem;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db.Entry</a:t>
            </a:r>
            <a:r>
              <a:rPr lang="en-US" dirty="0"/>
              <a:t>(player).State = </a:t>
            </a:r>
            <a:r>
              <a:rPr lang="en-US" dirty="0" err="1"/>
              <a:t>EntityState.Modified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db.SaveChanges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MessageBox.Show</a:t>
            </a:r>
            <a:r>
              <a:rPr lang="en-US" dirty="0"/>
              <a:t>("</a:t>
            </a:r>
            <a:r>
              <a:rPr lang="ru-RU" dirty="0"/>
              <a:t>Объект обновлен");</a:t>
            </a:r>
          </a:p>
          <a:p>
            <a:pPr marL="0" indent="0">
              <a:buNone/>
            </a:pPr>
            <a:r>
              <a:rPr lang="ru-RU" dirty="0"/>
              <a:t>        }</a:t>
            </a:r>
          </a:p>
          <a:p>
            <a:pPr marL="0" indent="0">
              <a:buNone/>
            </a:pPr>
            <a:r>
              <a:rPr lang="ru-RU" dirty="0"/>
              <a:t>    }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866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9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Способы взаимодействия с </a:t>
            </a:r>
            <a:r>
              <a:rPr lang="ru-RU" dirty="0" smtClean="0"/>
              <a:t>БД</a:t>
            </a:r>
            <a:endParaRPr lang="ru-RU" dirty="0"/>
          </a:p>
        </p:txBody>
      </p:sp>
      <p:sp>
        <p:nvSpPr>
          <p:cNvPr id="1048610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/>
              <a:t>Entity</a:t>
            </a:r>
            <a:r>
              <a:rPr lang="ru-RU" dirty="0"/>
              <a:t> </a:t>
            </a:r>
            <a:r>
              <a:rPr lang="ru-RU" dirty="0" err="1"/>
              <a:t>Framework</a:t>
            </a:r>
            <a:r>
              <a:rPr lang="ru-RU" dirty="0"/>
              <a:t> предполагает три возможных способа взаимодействия с базой данных:</a:t>
            </a:r>
          </a:p>
          <a:p>
            <a:r>
              <a:rPr lang="ru-RU" dirty="0" err="1" smtClean="0"/>
              <a:t>Database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err="1" smtClean="0"/>
              <a:t>Model</a:t>
            </a:r>
            <a:r>
              <a:rPr lang="ru-RU" dirty="0" smtClean="0"/>
              <a:t> </a:t>
            </a:r>
            <a:r>
              <a:rPr lang="ru-RU" dirty="0" err="1" smtClean="0"/>
              <a:t>first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 err="1"/>
              <a:t>Code</a:t>
            </a:r>
            <a:r>
              <a:rPr lang="ru-RU" dirty="0"/>
              <a:t> </a:t>
            </a:r>
            <a:r>
              <a:rPr lang="ru-RU" dirty="0" err="1" smtClean="0"/>
              <a:t>first</a:t>
            </a:r>
            <a:r>
              <a:rPr lang="en-US" dirty="0"/>
              <a:t>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/>
              <a:t>// удаление</a:t>
            </a:r>
          </a:p>
          <a:p>
            <a:pPr marL="0" indent="0">
              <a:buNone/>
            </a:pPr>
            <a:r>
              <a:rPr lang="ru-RU" dirty="0"/>
              <a:t>    </a:t>
            </a:r>
            <a:r>
              <a:rPr lang="en-US" dirty="0"/>
              <a:t>private void button3_Click(object sender, </a:t>
            </a:r>
            <a:r>
              <a:rPr lang="en-US" dirty="0" err="1"/>
              <a:t>EventArgs</a:t>
            </a:r>
            <a:r>
              <a:rPr lang="en-US" dirty="0"/>
              <a:t> e)</a:t>
            </a:r>
          </a:p>
          <a:p>
            <a:pPr marL="0" indent="0">
              <a:buNone/>
            </a:pPr>
            <a:r>
              <a:rPr lang="en-US" dirty="0"/>
              <a:t>    {</a:t>
            </a:r>
          </a:p>
          <a:p>
            <a:pPr marL="0" indent="0">
              <a:buNone/>
            </a:pPr>
            <a:r>
              <a:rPr lang="en-US" dirty="0"/>
              <a:t>        if (dataGridView1.SelectedRows.Count &gt; 0)</a:t>
            </a:r>
          </a:p>
          <a:p>
            <a:pPr marL="0" indent="0">
              <a:buNone/>
            </a:pPr>
            <a:r>
              <a:rPr lang="en-US" dirty="0"/>
              <a:t>        {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int</a:t>
            </a:r>
            <a:r>
              <a:rPr lang="en-US" dirty="0"/>
              <a:t> index = dataGridView1.SelectedRows[0].Index;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int</a:t>
            </a:r>
            <a:r>
              <a:rPr lang="en-US" dirty="0"/>
              <a:t> id = 0;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bool</a:t>
            </a:r>
            <a:r>
              <a:rPr lang="en-US" dirty="0"/>
              <a:t> converted = Int32.TryParse(dataGridView1[0, index].</a:t>
            </a:r>
            <a:r>
              <a:rPr lang="en-US" dirty="0" err="1"/>
              <a:t>Value.ToString</a:t>
            </a:r>
            <a:r>
              <a:rPr lang="en-US" dirty="0"/>
              <a:t>(), out id);</a:t>
            </a:r>
          </a:p>
          <a:p>
            <a:pPr marL="0" indent="0">
              <a:buNone/>
            </a:pPr>
            <a:r>
              <a:rPr lang="en-US" dirty="0"/>
              <a:t>            if (converted == false)</a:t>
            </a:r>
          </a:p>
          <a:p>
            <a:pPr marL="0" indent="0">
              <a:buNone/>
            </a:pPr>
            <a:r>
              <a:rPr lang="en-US" dirty="0"/>
              <a:t>                return;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           Player </a:t>
            </a:r>
            <a:r>
              <a:rPr lang="en-US" dirty="0" err="1"/>
              <a:t>player</a:t>
            </a:r>
            <a:r>
              <a:rPr lang="en-US" dirty="0"/>
              <a:t> = </a:t>
            </a:r>
            <a:r>
              <a:rPr lang="en-US" dirty="0" err="1"/>
              <a:t>db.Players.Find</a:t>
            </a:r>
            <a:r>
              <a:rPr lang="en-US" dirty="0"/>
              <a:t>(id);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db.Players.Remove</a:t>
            </a:r>
            <a:r>
              <a:rPr lang="en-US" dirty="0"/>
              <a:t>(player);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db.SaveChanges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MessageBox.Show</a:t>
            </a:r>
            <a:r>
              <a:rPr lang="en-US" dirty="0"/>
              <a:t>("</a:t>
            </a:r>
            <a:r>
              <a:rPr lang="ru-RU" dirty="0"/>
              <a:t>Объект удален");</a:t>
            </a:r>
          </a:p>
          <a:p>
            <a:pPr marL="0" indent="0">
              <a:buNone/>
            </a:pPr>
            <a:r>
              <a:rPr lang="ru-RU" dirty="0"/>
              <a:t>        }</a:t>
            </a:r>
          </a:p>
          <a:p>
            <a:pPr marL="0" indent="0">
              <a:buNone/>
            </a:pPr>
            <a:r>
              <a:rPr lang="ru-RU" dirty="0"/>
              <a:t>    }</a:t>
            </a:r>
          </a:p>
          <a:p>
            <a:pPr marL="0" indent="0">
              <a:buNone/>
            </a:pPr>
            <a:r>
              <a:rPr lang="ru-RU" dirty="0"/>
              <a:t>    // открываем форму с командами</a:t>
            </a:r>
          </a:p>
          <a:p>
            <a:pPr marL="0" indent="0">
              <a:buNone/>
            </a:pPr>
            <a:r>
              <a:rPr lang="ru-RU" dirty="0"/>
              <a:t>    </a:t>
            </a:r>
            <a:r>
              <a:rPr lang="en-US" dirty="0"/>
              <a:t>private void button4_Click(object sender, </a:t>
            </a:r>
            <a:r>
              <a:rPr lang="en-US" dirty="0" err="1"/>
              <a:t>EventArgs</a:t>
            </a:r>
            <a:r>
              <a:rPr lang="en-US" dirty="0"/>
              <a:t> e)</a:t>
            </a:r>
          </a:p>
          <a:p>
            <a:pPr marL="0" indent="0">
              <a:buNone/>
            </a:pPr>
            <a:r>
              <a:rPr lang="en-US" dirty="0"/>
              <a:t>    {</a:t>
            </a:r>
          </a:p>
          <a:p>
            <a:pPr marL="0" indent="0">
              <a:buNone/>
            </a:pPr>
            <a:r>
              <a:rPr lang="en-US" dirty="0"/>
              <a:t>        </a:t>
            </a:r>
            <a:r>
              <a:rPr lang="en-US" dirty="0" err="1"/>
              <a:t>AllTeams</a:t>
            </a:r>
            <a:r>
              <a:rPr lang="en-US" dirty="0"/>
              <a:t> teams = new </a:t>
            </a:r>
            <a:r>
              <a:rPr lang="en-US" dirty="0" err="1"/>
              <a:t>AllTeams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        </a:t>
            </a:r>
            <a:r>
              <a:rPr lang="en-US" dirty="0" err="1"/>
              <a:t>teams.Show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    }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174353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 numCol="2"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/>
              <a:t>Код формы команд:</a:t>
            </a:r>
            <a:endParaRPr lang="en-US" b="1" dirty="0" smtClean="0"/>
          </a:p>
          <a:p>
            <a:pPr marL="0" indent="0">
              <a:buNone/>
            </a:pPr>
            <a:r>
              <a:rPr lang="en-US" dirty="0" err="1" smtClean="0"/>
              <a:t>SoccerContext</a:t>
            </a:r>
            <a:r>
              <a:rPr lang="en-US" dirty="0" smtClean="0"/>
              <a:t> </a:t>
            </a:r>
            <a:r>
              <a:rPr lang="en-US" dirty="0" err="1"/>
              <a:t>db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    public </a:t>
            </a:r>
            <a:r>
              <a:rPr lang="en-US" dirty="0" err="1"/>
              <a:t>AllTeams</a:t>
            </a:r>
            <a:r>
              <a:rPr lang="en-US" dirty="0"/>
              <a:t>()</a:t>
            </a:r>
          </a:p>
          <a:p>
            <a:pPr marL="0" indent="0">
              <a:buNone/>
            </a:pPr>
            <a:r>
              <a:rPr lang="en-US" dirty="0"/>
              <a:t>    {</a:t>
            </a:r>
          </a:p>
          <a:p>
            <a:pPr marL="0" indent="0">
              <a:buNone/>
            </a:pPr>
            <a:r>
              <a:rPr lang="en-US" dirty="0"/>
              <a:t>        </a:t>
            </a:r>
            <a:r>
              <a:rPr lang="en-US" dirty="0" err="1"/>
              <a:t>InitializeComponent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         </a:t>
            </a:r>
          </a:p>
          <a:p>
            <a:pPr marL="0" indent="0">
              <a:buNone/>
            </a:pPr>
            <a:r>
              <a:rPr lang="en-US" dirty="0"/>
              <a:t>        </a:t>
            </a:r>
            <a:r>
              <a:rPr lang="en-US" dirty="0" err="1"/>
              <a:t>db</a:t>
            </a:r>
            <a:r>
              <a:rPr lang="en-US" dirty="0"/>
              <a:t> = new </a:t>
            </a:r>
            <a:r>
              <a:rPr lang="en-US" dirty="0" err="1"/>
              <a:t>SoccerContext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        </a:t>
            </a:r>
            <a:r>
              <a:rPr lang="en-US" dirty="0" err="1"/>
              <a:t>db.Teams.Load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        dataGridView1.DataSource = </a:t>
            </a:r>
            <a:r>
              <a:rPr lang="en-US" dirty="0" err="1"/>
              <a:t>db.Teams.Local.ToBindingList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    }</a:t>
            </a:r>
          </a:p>
          <a:p>
            <a:pPr marL="0" indent="0">
              <a:buNone/>
            </a:pPr>
            <a:r>
              <a:rPr lang="en-US" dirty="0"/>
              <a:t>    // </a:t>
            </a:r>
            <a:r>
              <a:rPr lang="ru-RU" dirty="0"/>
              <a:t>добавление</a:t>
            </a:r>
          </a:p>
          <a:p>
            <a:pPr marL="0" indent="0">
              <a:buNone/>
            </a:pPr>
            <a:r>
              <a:rPr lang="ru-RU" dirty="0"/>
              <a:t>    </a:t>
            </a:r>
            <a:r>
              <a:rPr lang="en-US" dirty="0"/>
              <a:t>private void button1_Click(object sender, </a:t>
            </a:r>
            <a:r>
              <a:rPr lang="en-US" dirty="0" err="1"/>
              <a:t>EventArgs</a:t>
            </a:r>
            <a:r>
              <a:rPr lang="en-US" dirty="0"/>
              <a:t> e)</a:t>
            </a:r>
          </a:p>
          <a:p>
            <a:pPr marL="0" indent="0">
              <a:buNone/>
            </a:pPr>
            <a:r>
              <a:rPr lang="en-US" dirty="0"/>
              <a:t>    {</a:t>
            </a:r>
          </a:p>
          <a:p>
            <a:pPr marL="0" indent="0">
              <a:buNone/>
            </a:pPr>
            <a:r>
              <a:rPr lang="en-US" dirty="0"/>
              <a:t>        </a:t>
            </a:r>
            <a:r>
              <a:rPr lang="en-US" dirty="0" err="1"/>
              <a:t>TeamForm</a:t>
            </a:r>
            <a:r>
              <a:rPr lang="en-US" dirty="0"/>
              <a:t> </a:t>
            </a:r>
            <a:r>
              <a:rPr lang="en-US" dirty="0" err="1"/>
              <a:t>tmForm</a:t>
            </a:r>
            <a:r>
              <a:rPr lang="en-US" dirty="0"/>
              <a:t> = new </a:t>
            </a:r>
            <a:r>
              <a:rPr lang="en-US" dirty="0" err="1"/>
              <a:t>TeamForm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        </a:t>
            </a:r>
            <a:r>
              <a:rPr lang="en-US" dirty="0" err="1"/>
              <a:t>DialogResult</a:t>
            </a:r>
            <a:r>
              <a:rPr lang="en-US" dirty="0"/>
              <a:t> result = </a:t>
            </a:r>
            <a:r>
              <a:rPr lang="en-US" dirty="0" err="1"/>
              <a:t>tmForm.ShowDialog</a:t>
            </a:r>
            <a:r>
              <a:rPr lang="en-US" dirty="0"/>
              <a:t>(this);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       if (result == </a:t>
            </a:r>
            <a:r>
              <a:rPr lang="en-US" dirty="0" err="1"/>
              <a:t>DialogResult.Cancel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            return;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       Team </a:t>
            </a:r>
            <a:r>
              <a:rPr lang="en-US" dirty="0" err="1"/>
              <a:t>team</a:t>
            </a:r>
            <a:r>
              <a:rPr lang="en-US" dirty="0"/>
              <a:t> = new Team();</a:t>
            </a:r>
          </a:p>
          <a:p>
            <a:pPr marL="0" indent="0">
              <a:buNone/>
            </a:pPr>
            <a:r>
              <a:rPr lang="en-US" dirty="0"/>
              <a:t>        </a:t>
            </a:r>
            <a:r>
              <a:rPr lang="en-US" dirty="0" err="1"/>
              <a:t>team.Name</a:t>
            </a:r>
            <a:r>
              <a:rPr lang="en-US" dirty="0"/>
              <a:t> = tmForm.textBox1.Text;</a:t>
            </a:r>
          </a:p>
          <a:p>
            <a:pPr marL="0" indent="0">
              <a:buNone/>
            </a:pPr>
            <a:r>
              <a:rPr lang="en-US" dirty="0"/>
              <a:t>        </a:t>
            </a:r>
            <a:r>
              <a:rPr lang="en-US" dirty="0" err="1"/>
              <a:t>team.Coach</a:t>
            </a:r>
            <a:r>
              <a:rPr lang="en-US" dirty="0"/>
              <a:t> = tmForm.textBox2.Text;</a:t>
            </a:r>
          </a:p>
          <a:p>
            <a:pPr marL="0" indent="0">
              <a:buNone/>
            </a:pPr>
            <a:r>
              <a:rPr lang="en-US" dirty="0"/>
              <a:t>         </a:t>
            </a:r>
          </a:p>
          <a:p>
            <a:pPr marL="0" indent="0">
              <a:buNone/>
            </a:pPr>
            <a:r>
              <a:rPr lang="en-US" dirty="0"/>
              <a:t>        </a:t>
            </a:r>
            <a:r>
              <a:rPr lang="en-US" dirty="0" err="1"/>
              <a:t>db.Teams.Add</a:t>
            </a:r>
            <a:r>
              <a:rPr lang="en-US" dirty="0"/>
              <a:t>(team);</a:t>
            </a:r>
          </a:p>
          <a:p>
            <a:pPr marL="0" indent="0">
              <a:buNone/>
            </a:pPr>
            <a:r>
              <a:rPr lang="en-US" dirty="0"/>
              <a:t>        </a:t>
            </a:r>
            <a:r>
              <a:rPr lang="en-US" dirty="0" err="1"/>
              <a:t>db.SaveChanges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        </a:t>
            </a:r>
            <a:r>
              <a:rPr lang="en-US" dirty="0" err="1"/>
              <a:t>MessageBox.Show</a:t>
            </a:r>
            <a:r>
              <a:rPr lang="en-US" dirty="0"/>
              <a:t>("</a:t>
            </a:r>
            <a:r>
              <a:rPr lang="ru-RU" dirty="0"/>
              <a:t>Новый объект добавлен");</a:t>
            </a:r>
          </a:p>
          <a:p>
            <a:pPr marL="0" indent="0">
              <a:buNone/>
            </a:pPr>
            <a:r>
              <a:rPr lang="ru-RU" dirty="0"/>
              <a:t>    }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869476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 numCol="2"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/>
              <a:t>// просмотр списка игроков команды</a:t>
            </a:r>
          </a:p>
          <a:p>
            <a:pPr marL="0" indent="0">
              <a:buNone/>
            </a:pPr>
            <a:r>
              <a:rPr lang="ru-RU" dirty="0"/>
              <a:t>    </a:t>
            </a:r>
            <a:r>
              <a:rPr lang="en-US" dirty="0"/>
              <a:t>private void button4_Click(object sender, </a:t>
            </a:r>
            <a:r>
              <a:rPr lang="en-US" dirty="0" err="1"/>
              <a:t>EventArgs</a:t>
            </a:r>
            <a:r>
              <a:rPr lang="en-US" dirty="0"/>
              <a:t> e)</a:t>
            </a:r>
          </a:p>
          <a:p>
            <a:pPr marL="0" indent="0">
              <a:buNone/>
            </a:pPr>
            <a:r>
              <a:rPr lang="en-US" dirty="0"/>
              <a:t>    {</a:t>
            </a:r>
          </a:p>
          <a:p>
            <a:pPr marL="0" indent="0">
              <a:buNone/>
            </a:pPr>
            <a:r>
              <a:rPr lang="en-US" dirty="0"/>
              <a:t>        if (dataGridView1.SelectedRows.Count &gt; 0)</a:t>
            </a:r>
          </a:p>
          <a:p>
            <a:pPr marL="0" indent="0">
              <a:buNone/>
            </a:pPr>
            <a:r>
              <a:rPr lang="en-US" dirty="0"/>
              <a:t>        {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int</a:t>
            </a:r>
            <a:r>
              <a:rPr lang="en-US" dirty="0"/>
              <a:t> index = dataGridView1.SelectedRows[0].Index;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int</a:t>
            </a:r>
            <a:r>
              <a:rPr lang="en-US" dirty="0"/>
              <a:t> id = 0;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bool</a:t>
            </a:r>
            <a:r>
              <a:rPr lang="en-US" dirty="0"/>
              <a:t> converted = Int32.TryParse(dataGridView1[0, index].</a:t>
            </a:r>
            <a:r>
              <a:rPr lang="en-US" dirty="0" err="1"/>
              <a:t>Value.ToString</a:t>
            </a:r>
            <a:r>
              <a:rPr lang="en-US" dirty="0"/>
              <a:t>(), out id);</a:t>
            </a:r>
          </a:p>
          <a:p>
            <a:pPr marL="0" indent="0">
              <a:buNone/>
            </a:pPr>
            <a:r>
              <a:rPr lang="en-US" dirty="0"/>
              <a:t>            if (converted == false)</a:t>
            </a:r>
          </a:p>
          <a:p>
            <a:pPr marL="0" indent="0">
              <a:buNone/>
            </a:pPr>
            <a:r>
              <a:rPr lang="en-US" dirty="0"/>
              <a:t>                return;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           Team </a:t>
            </a:r>
            <a:r>
              <a:rPr lang="en-US" dirty="0" err="1"/>
              <a:t>team</a:t>
            </a:r>
            <a:r>
              <a:rPr lang="en-US" dirty="0"/>
              <a:t> = </a:t>
            </a:r>
            <a:r>
              <a:rPr lang="en-US" dirty="0" err="1"/>
              <a:t>db.Teams.Find</a:t>
            </a:r>
            <a:r>
              <a:rPr lang="en-US" dirty="0"/>
              <a:t>(id);</a:t>
            </a:r>
          </a:p>
          <a:p>
            <a:pPr marL="0" indent="0">
              <a:buNone/>
            </a:pPr>
            <a:r>
              <a:rPr lang="en-US" dirty="0"/>
              <a:t>            listBox1.DataSource = </a:t>
            </a:r>
            <a:r>
              <a:rPr lang="en-US" dirty="0" err="1"/>
              <a:t>team.Players.ToList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            listBox1.DisplayMember = "Name";</a:t>
            </a:r>
          </a:p>
          <a:p>
            <a:pPr marL="0" indent="0">
              <a:buNone/>
            </a:pPr>
            <a:r>
              <a:rPr lang="en-US" dirty="0"/>
              <a:t>        }</a:t>
            </a:r>
          </a:p>
          <a:p>
            <a:pPr marL="0" indent="0">
              <a:buNone/>
            </a:pPr>
            <a:r>
              <a:rPr lang="en-US" dirty="0"/>
              <a:t>    </a:t>
            </a: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dirty="0"/>
              <a:t>private void button3_Click(object sender, </a:t>
            </a:r>
            <a:r>
              <a:rPr lang="en-US" dirty="0" err="1"/>
              <a:t>EventArgs</a:t>
            </a:r>
            <a:r>
              <a:rPr lang="en-US" dirty="0"/>
              <a:t> e)</a:t>
            </a:r>
          </a:p>
          <a:p>
            <a:pPr marL="0" indent="0">
              <a:buNone/>
            </a:pPr>
            <a:r>
              <a:rPr lang="en-US" dirty="0"/>
              <a:t>    {</a:t>
            </a:r>
          </a:p>
          <a:p>
            <a:pPr marL="0" indent="0">
              <a:buNone/>
            </a:pPr>
            <a:r>
              <a:rPr lang="en-US" dirty="0"/>
              <a:t>        if (dataGridView1.SelectedRows.Count &gt; 0)</a:t>
            </a:r>
          </a:p>
          <a:p>
            <a:pPr marL="0" indent="0">
              <a:buNone/>
            </a:pPr>
            <a:r>
              <a:rPr lang="en-US" dirty="0"/>
              <a:t>        {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int</a:t>
            </a:r>
            <a:r>
              <a:rPr lang="en-US" dirty="0"/>
              <a:t> index = dataGridView1.SelectedRows[0].Index;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int</a:t>
            </a:r>
            <a:r>
              <a:rPr lang="en-US" dirty="0"/>
              <a:t> id = 0;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bool</a:t>
            </a:r>
            <a:r>
              <a:rPr lang="en-US" dirty="0"/>
              <a:t> converted = Int32.TryParse(dataGridView1[0, index].</a:t>
            </a:r>
            <a:r>
              <a:rPr lang="en-US" dirty="0" err="1"/>
              <a:t>Value.ToString</a:t>
            </a:r>
            <a:r>
              <a:rPr lang="en-US" dirty="0"/>
              <a:t>(), out id);</a:t>
            </a:r>
          </a:p>
          <a:p>
            <a:pPr marL="0" indent="0">
              <a:buNone/>
            </a:pPr>
            <a:r>
              <a:rPr lang="en-US" dirty="0"/>
              <a:t>            if (converted == false)</a:t>
            </a:r>
          </a:p>
          <a:p>
            <a:pPr marL="0" indent="0">
              <a:buNone/>
            </a:pPr>
            <a:r>
              <a:rPr lang="en-US" dirty="0"/>
              <a:t>                return;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           Team </a:t>
            </a:r>
            <a:r>
              <a:rPr lang="en-US" dirty="0" err="1"/>
              <a:t>team</a:t>
            </a:r>
            <a:r>
              <a:rPr lang="en-US" dirty="0"/>
              <a:t> = </a:t>
            </a:r>
            <a:r>
              <a:rPr lang="en-US" dirty="0" err="1"/>
              <a:t>db.Teams.Find</a:t>
            </a:r>
            <a:r>
              <a:rPr lang="en-US" dirty="0"/>
              <a:t>(id);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team.Players.Clear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db.Teams.Remove</a:t>
            </a:r>
            <a:r>
              <a:rPr lang="en-US" dirty="0"/>
              <a:t>(team);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db.SaveChanges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MessageBox.Show</a:t>
            </a:r>
            <a:r>
              <a:rPr lang="en-US" dirty="0"/>
              <a:t>("</a:t>
            </a:r>
            <a:r>
              <a:rPr lang="ru-RU" dirty="0"/>
              <a:t>Объект удален");</a:t>
            </a:r>
          </a:p>
          <a:p>
            <a:pPr marL="0" indent="0">
              <a:buNone/>
            </a:pPr>
            <a:r>
              <a:rPr lang="ru-RU" dirty="0"/>
              <a:t>        }</a:t>
            </a:r>
          </a:p>
          <a:p>
            <a:pPr marL="0" indent="0">
              <a:buNone/>
            </a:pPr>
            <a:r>
              <a:rPr lang="ru-RU" dirty="0"/>
              <a:t>    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359495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 numCol="2"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// редактирование</a:t>
            </a:r>
          </a:p>
          <a:p>
            <a:pPr marL="0" indent="0">
              <a:buNone/>
            </a:pPr>
            <a:r>
              <a:rPr lang="ru-RU" dirty="0"/>
              <a:t>    </a:t>
            </a:r>
            <a:r>
              <a:rPr lang="en-US" dirty="0"/>
              <a:t>private void button2_Click(object sender, </a:t>
            </a:r>
            <a:r>
              <a:rPr lang="en-US" dirty="0" err="1"/>
              <a:t>EventArgs</a:t>
            </a:r>
            <a:r>
              <a:rPr lang="en-US" dirty="0"/>
              <a:t> e)</a:t>
            </a:r>
          </a:p>
          <a:p>
            <a:pPr marL="0" indent="0">
              <a:buNone/>
            </a:pPr>
            <a:r>
              <a:rPr lang="en-US" dirty="0"/>
              <a:t>    {</a:t>
            </a:r>
          </a:p>
          <a:p>
            <a:pPr marL="0" indent="0">
              <a:buNone/>
            </a:pPr>
            <a:r>
              <a:rPr lang="en-US" dirty="0"/>
              <a:t>        if (dataGridView1.SelectedRows.Count &gt; 0)</a:t>
            </a:r>
          </a:p>
          <a:p>
            <a:pPr marL="0" indent="0">
              <a:buNone/>
            </a:pPr>
            <a:r>
              <a:rPr lang="en-US" dirty="0"/>
              <a:t>        {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int</a:t>
            </a:r>
            <a:r>
              <a:rPr lang="en-US" dirty="0"/>
              <a:t> index = dataGridView1.SelectedRows[0].Index;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int</a:t>
            </a:r>
            <a:r>
              <a:rPr lang="en-US" dirty="0"/>
              <a:t> id = 0;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bool</a:t>
            </a:r>
            <a:r>
              <a:rPr lang="en-US" dirty="0"/>
              <a:t> converted = Int32.TryParse(dataGridView1[0, index].</a:t>
            </a:r>
            <a:r>
              <a:rPr lang="en-US" dirty="0" err="1"/>
              <a:t>Value.ToString</a:t>
            </a:r>
            <a:r>
              <a:rPr lang="en-US" dirty="0"/>
              <a:t>(), out id);</a:t>
            </a:r>
          </a:p>
          <a:p>
            <a:pPr marL="0" indent="0">
              <a:buNone/>
            </a:pPr>
            <a:r>
              <a:rPr lang="en-US" dirty="0"/>
              <a:t>            if (converted == false)</a:t>
            </a:r>
          </a:p>
          <a:p>
            <a:pPr marL="0" indent="0">
              <a:buNone/>
            </a:pPr>
            <a:r>
              <a:rPr lang="en-US" dirty="0"/>
              <a:t>                return;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           Team </a:t>
            </a:r>
            <a:r>
              <a:rPr lang="en-US" dirty="0" err="1"/>
              <a:t>team</a:t>
            </a:r>
            <a:r>
              <a:rPr lang="en-US" dirty="0"/>
              <a:t> = </a:t>
            </a:r>
            <a:r>
              <a:rPr lang="en-US" dirty="0" err="1"/>
              <a:t>db.Teams.Find</a:t>
            </a:r>
            <a:r>
              <a:rPr lang="en-US" dirty="0"/>
              <a:t>(id);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TeamForm</a:t>
            </a:r>
            <a:r>
              <a:rPr lang="en-US" dirty="0"/>
              <a:t> </a:t>
            </a:r>
            <a:r>
              <a:rPr lang="en-US" dirty="0" err="1"/>
              <a:t>tmForm</a:t>
            </a:r>
            <a:r>
              <a:rPr lang="en-US" dirty="0"/>
              <a:t> = new </a:t>
            </a:r>
            <a:r>
              <a:rPr lang="en-US" dirty="0" err="1"/>
              <a:t>TeamForm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            tmForm.textBox1.Text = </a:t>
            </a:r>
            <a:r>
              <a:rPr lang="en-US" dirty="0" err="1"/>
              <a:t>team.Name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            tmForm.textBox2.Text = </a:t>
            </a:r>
            <a:r>
              <a:rPr lang="en-US" dirty="0" err="1"/>
              <a:t>team.Coach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DialogResult</a:t>
            </a:r>
            <a:r>
              <a:rPr lang="en-US" dirty="0"/>
              <a:t> result = </a:t>
            </a:r>
            <a:r>
              <a:rPr lang="en-US" dirty="0" err="1"/>
              <a:t>tmForm.ShowDialog</a:t>
            </a:r>
            <a:r>
              <a:rPr lang="en-US" dirty="0"/>
              <a:t>(this);</a:t>
            </a:r>
          </a:p>
          <a:p>
            <a:pPr marL="0" indent="0">
              <a:buNone/>
            </a:pPr>
            <a:r>
              <a:rPr lang="en-US" dirty="0"/>
              <a:t>            if (result == </a:t>
            </a:r>
            <a:r>
              <a:rPr lang="en-US" dirty="0" err="1"/>
              <a:t>DialogResult.Cancel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                return;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team.Name</a:t>
            </a:r>
            <a:r>
              <a:rPr lang="en-US" dirty="0"/>
              <a:t> = tmForm.textBox1.Text;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team.Coach</a:t>
            </a:r>
            <a:r>
              <a:rPr lang="en-US" dirty="0"/>
              <a:t> = tmForm.textBox2.Text;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db.Entry</a:t>
            </a:r>
            <a:r>
              <a:rPr lang="en-US" dirty="0"/>
              <a:t>(team).State = </a:t>
            </a:r>
            <a:r>
              <a:rPr lang="en-US" dirty="0" err="1"/>
              <a:t>EntityState.Modified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db.SaveChanges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/>
              <a:t>            </a:t>
            </a:r>
            <a:r>
              <a:rPr lang="en-US" dirty="0" err="1"/>
              <a:t>MessageBox.Show</a:t>
            </a:r>
            <a:r>
              <a:rPr lang="en-US" dirty="0"/>
              <a:t>("</a:t>
            </a:r>
            <a:r>
              <a:rPr lang="ru-RU" dirty="0"/>
              <a:t>Объект обновлен");</a:t>
            </a:r>
          </a:p>
          <a:p>
            <a:pPr marL="0" indent="0">
              <a:buNone/>
            </a:pPr>
            <a:r>
              <a:rPr lang="ru-RU" dirty="0"/>
              <a:t>        }</a:t>
            </a:r>
          </a:p>
          <a:p>
            <a:pPr marL="0" indent="0">
              <a:buNone/>
            </a:pPr>
            <a:r>
              <a:rPr lang="ru-RU" dirty="0"/>
              <a:t>    }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076174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ru-RU" b="1" smtClean="0"/>
              <a:t>Конец примера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Готовый пример можно посмотреть в примерах:</a:t>
            </a:r>
          </a:p>
          <a:p>
            <a:pPr marL="0" indent="0">
              <a:buNone/>
            </a:pPr>
            <a:r>
              <a:rPr lang="ru-RU" dirty="0" smtClean="0"/>
              <a:t>«3_Entity_Framework_Form</a:t>
            </a:r>
            <a:r>
              <a:rPr lang="ru-RU" dirty="0"/>
              <a:t>. Создание таблиц со связью один ко </a:t>
            </a:r>
            <a:r>
              <a:rPr lang="ru-RU" dirty="0" smtClean="0"/>
              <a:t>многим»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188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6" name="Заголовок 104873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Инициализация базы </a:t>
            </a:r>
            <a:r>
              <a:rPr lang="ru-RU" dirty="0" smtClean="0"/>
              <a:t>данных</a:t>
            </a:r>
            <a:endParaRPr lang="ru-RU" dirty="0"/>
          </a:p>
        </p:txBody>
      </p:sp>
      <p:sp>
        <p:nvSpPr>
          <p:cNvPr id="1048737" name="Содержимое 104873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/>
              <a:t>Если нам необходимо, чтобы при первом обращении база данных уже была заполнена некоторыми начальными значениями, то мы можем произвести ее инициализацию.
Инициализация происходит при первом обращении к контексту данных.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9" name="Содержимое 1048738"/>
          <p:cNvSpPr>
            <a:spLocks noGrp="1"/>
          </p:cNvSpPr>
          <p:nvPr>
            <p:ph idx="1"/>
          </p:nvPr>
        </p:nvSpPr>
        <p:spPr>
          <a:xfrm>
            <a:off x="457200" y="498215"/>
            <a:ext cx="8229600" cy="5772810"/>
          </a:xfrm>
        </p:spPr>
        <p:txBody>
          <a:bodyPr>
            <a:normAutofit fontScale="73750" lnSpcReduction="20000"/>
          </a:bodyPr>
          <a:lstStyle/>
          <a:p>
            <a:pPr marL="0" indent="0" algn="just">
              <a:buNone/>
            </a:pPr>
            <a:r>
              <a:rPr lang="ru-RU" dirty="0"/>
              <a:t>Для инициализации мы можем использовать один из классов инициализаторов, которые имеются в библиотеке .NET:
</a:t>
            </a:r>
            <a:r>
              <a:rPr lang="ru-RU" b="1" dirty="0" err="1"/>
              <a:t>CreateDatabaseIfNotExists</a:t>
            </a:r>
            <a:r>
              <a:rPr lang="ru-RU" dirty="0"/>
              <a:t>: инициализатор, используемый по умолчанию. Он не удаляет </a:t>
            </a:r>
            <a:r>
              <a:rPr lang="ru-RU" dirty="0" err="1"/>
              <a:t>автоматчески</a:t>
            </a:r>
            <a:r>
              <a:rPr lang="ru-RU" dirty="0"/>
              <a:t> базу данных и данные, а в случае изменения структуры моделей и контекста данных выбрасывает исключение.
</a:t>
            </a:r>
            <a:r>
              <a:rPr lang="ru-RU" b="1" dirty="0" err="1"/>
              <a:t>DropCreateDatabaseIfModelChange</a:t>
            </a:r>
            <a:r>
              <a:rPr lang="ru-RU" dirty="0" err="1"/>
              <a:t>s</a:t>
            </a:r>
            <a:r>
              <a:rPr lang="ru-RU" dirty="0"/>
              <a:t>: данный инициализатор проверяет на соответствие моделям определения таблиц в базе данных. И если модели не соответствуют определению таблиц, то база данные пересоздается
</a:t>
            </a:r>
            <a:r>
              <a:rPr lang="ru-RU" b="1" dirty="0" err="1"/>
              <a:t>DropCreateDatabaseAlways</a:t>
            </a:r>
            <a:r>
              <a:rPr lang="ru-RU" dirty="0"/>
              <a:t>: этот инициализатор будет всегда пересоздавать базу данных.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1" name="Содержимое 1048740"/>
          <p:cNvSpPr>
            <a:spLocks noGrp="1"/>
          </p:cNvSpPr>
          <p:nvPr>
            <p:ph idx="1"/>
          </p:nvPr>
        </p:nvSpPr>
        <p:spPr>
          <a:xfrm>
            <a:off x="457199" y="524143"/>
            <a:ext cx="8229600" cy="5874972"/>
          </a:xfrm>
        </p:spPr>
        <p:txBody>
          <a:bodyPr>
            <a:normAutofit fontScale="95000"/>
          </a:bodyPr>
          <a:lstStyle/>
          <a:p>
            <a:pPr marL="0" indent="0">
              <a:buNone/>
            </a:pPr>
            <a:r>
              <a:rPr lang="ru-RU" sz="2000" dirty="0"/>
              <a:t>Используем один из инициализаторов. Для этого нам надо переопределить метод </a:t>
            </a:r>
            <a:r>
              <a:rPr lang="ru-RU" sz="2000" dirty="0" err="1"/>
              <a:t>Seed</a:t>
            </a:r>
            <a:r>
              <a:rPr lang="ru-RU" sz="2000" dirty="0"/>
              <a:t>:</a:t>
            </a:r>
          </a:p>
          <a:p>
            <a:pPr marL="0" indent="0">
              <a:buNone/>
            </a:pPr>
            <a:r>
              <a:rPr lang="ru-RU" sz="2000" dirty="0" err="1"/>
              <a:t>class</a:t>
            </a:r>
            <a:r>
              <a:rPr lang="ru-RU" sz="2000" dirty="0"/>
              <a:t> </a:t>
            </a:r>
            <a:r>
              <a:rPr lang="ru-RU" sz="2000" dirty="0" err="1"/>
              <a:t>MyContextInitializer</a:t>
            </a:r>
            <a:r>
              <a:rPr lang="ru-RU" sz="2000" dirty="0"/>
              <a:t> : </a:t>
            </a:r>
            <a:r>
              <a:rPr lang="ru-RU" sz="2000" dirty="0" err="1"/>
              <a:t>DropCreateDatabaseAlways</a:t>
            </a:r>
            <a:r>
              <a:rPr lang="ru-RU" sz="2000" dirty="0"/>
              <a:t>&lt;</a:t>
            </a:r>
            <a:r>
              <a:rPr lang="ru-RU" sz="2000" dirty="0" err="1"/>
              <a:t>MobileContext</a:t>
            </a:r>
            <a:r>
              <a:rPr lang="ru-RU" sz="2000" dirty="0"/>
              <a:t>&gt;
{
    </a:t>
            </a:r>
            <a:r>
              <a:rPr lang="ru-RU" sz="2000" dirty="0" err="1"/>
              <a:t>protected</a:t>
            </a:r>
            <a:r>
              <a:rPr lang="ru-RU" sz="2000" dirty="0"/>
              <a:t> </a:t>
            </a:r>
            <a:r>
              <a:rPr lang="ru-RU" sz="2000" dirty="0" err="1"/>
              <a:t>override</a:t>
            </a:r>
            <a:r>
              <a:rPr lang="ru-RU" sz="2000" dirty="0"/>
              <a:t> </a:t>
            </a:r>
            <a:r>
              <a:rPr lang="ru-RU" sz="2000" dirty="0" err="1"/>
              <a:t>void</a:t>
            </a:r>
            <a:r>
              <a:rPr lang="ru-RU" sz="2000" dirty="0"/>
              <a:t> </a:t>
            </a:r>
            <a:r>
              <a:rPr lang="ru-RU" sz="2000" dirty="0" err="1"/>
              <a:t>Seed</a:t>
            </a:r>
            <a:r>
              <a:rPr lang="ru-RU" sz="2000" dirty="0"/>
              <a:t>(</a:t>
            </a:r>
            <a:r>
              <a:rPr lang="ru-RU" sz="2000" dirty="0" err="1"/>
              <a:t>MobileContext</a:t>
            </a:r>
            <a:r>
              <a:rPr lang="ru-RU" sz="2000" dirty="0"/>
              <a:t> </a:t>
            </a:r>
            <a:r>
              <a:rPr lang="ru-RU" sz="2000" dirty="0" err="1"/>
              <a:t>db</a:t>
            </a:r>
            <a:r>
              <a:rPr lang="ru-RU" sz="2000" dirty="0"/>
              <a:t>)
    {
        </a:t>
            </a:r>
            <a:r>
              <a:rPr lang="ru-RU" sz="2000" dirty="0" err="1"/>
              <a:t>Phone</a:t>
            </a:r>
            <a:r>
              <a:rPr lang="ru-RU" sz="2000" dirty="0"/>
              <a:t> p1 = </a:t>
            </a:r>
            <a:r>
              <a:rPr lang="ru-RU" sz="2000" dirty="0" err="1"/>
              <a:t>new</a:t>
            </a:r>
            <a:r>
              <a:rPr lang="ru-RU" sz="2000" dirty="0"/>
              <a:t> </a:t>
            </a:r>
            <a:r>
              <a:rPr lang="ru-RU" sz="2000" dirty="0" err="1"/>
              <a:t>Phone</a:t>
            </a:r>
            <a:r>
              <a:rPr lang="ru-RU" sz="2000" dirty="0"/>
              <a:t> {</a:t>
            </a:r>
            <a:r>
              <a:rPr lang="ru-RU" sz="2000" dirty="0" err="1"/>
              <a:t>Name</a:t>
            </a:r>
            <a:r>
              <a:rPr lang="ru-RU" sz="2000" dirty="0"/>
              <a:t> = "</a:t>
            </a:r>
            <a:r>
              <a:rPr lang="ru-RU" sz="2000" dirty="0" err="1"/>
              <a:t>Samsung</a:t>
            </a:r>
            <a:r>
              <a:rPr lang="ru-RU" sz="2000" dirty="0"/>
              <a:t> </a:t>
            </a:r>
            <a:r>
              <a:rPr lang="ru-RU" sz="2000" dirty="0" err="1"/>
              <a:t>Galaxy</a:t>
            </a:r>
            <a:r>
              <a:rPr lang="ru-RU" sz="2000" dirty="0"/>
              <a:t> S5", </a:t>
            </a:r>
            <a:r>
              <a:rPr lang="ru-RU" sz="2000" dirty="0" err="1"/>
              <a:t>Price</a:t>
            </a:r>
            <a:r>
              <a:rPr lang="ru-RU" sz="2000" dirty="0"/>
              <a:t> = 14000 };
        </a:t>
            </a:r>
            <a:r>
              <a:rPr lang="ru-RU" sz="2000" dirty="0" err="1"/>
              <a:t>Phone</a:t>
            </a:r>
            <a:r>
              <a:rPr lang="ru-RU" sz="2000" dirty="0"/>
              <a:t> p2 = </a:t>
            </a:r>
            <a:r>
              <a:rPr lang="ru-RU" sz="2000" dirty="0" err="1"/>
              <a:t>new</a:t>
            </a:r>
            <a:r>
              <a:rPr lang="ru-RU" sz="2000" dirty="0"/>
              <a:t> </a:t>
            </a:r>
            <a:r>
              <a:rPr lang="ru-RU" sz="2000" dirty="0" err="1"/>
              <a:t>Phone</a:t>
            </a:r>
            <a:r>
              <a:rPr lang="ru-RU" sz="2000" dirty="0"/>
              <a:t> {</a:t>
            </a:r>
            <a:r>
              <a:rPr lang="ru-RU" sz="2000" dirty="0" err="1"/>
              <a:t>Name</a:t>
            </a:r>
            <a:r>
              <a:rPr lang="ru-RU" sz="2000" dirty="0"/>
              <a:t> = "</a:t>
            </a:r>
            <a:r>
              <a:rPr lang="ru-RU" sz="2000" dirty="0" err="1"/>
              <a:t>Nokia</a:t>
            </a:r>
            <a:r>
              <a:rPr lang="ru-RU" sz="2000" dirty="0"/>
              <a:t> </a:t>
            </a:r>
            <a:r>
              <a:rPr lang="ru-RU" sz="2000" dirty="0" err="1"/>
              <a:t>Lumia</a:t>
            </a:r>
            <a:r>
              <a:rPr lang="ru-RU" sz="2000" dirty="0"/>
              <a:t> 630", </a:t>
            </a:r>
            <a:r>
              <a:rPr lang="ru-RU" sz="2000" dirty="0" err="1"/>
              <a:t>Price</a:t>
            </a:r>
            <a:r>
              <a:rPr lang="ru-RU" sz="2000" dirty="0"/>
              <a:t> = 8000 };
        </a:t>
            </a:r>
            <a:r>
              <a:rPr lang="ru-RU" sz="2000" dirty="0" err="1"/>
              <a:t>db.Phones.Add</a:t>
            </a:r>
            <a:r>
              <a:rPr lang="ru-RU" sz="2000" dirty="0"/>
              <a:t>(p1);
        </a:t>
            </a:r>
            <a:r>
              <a:rPr lang="ru-RU" sz="2000" dirty="0" err="1"/>
              <a:t>db.Phones.Add</a:t>
            </a:r>
            <a:r>
              <a:rPr lang="ru-RU" sz="2000" dirty="0"/>
              <a:t>(p2);
        </a:t>
            </a:r>
            <a:r>
              <a:rPr lang="ru-RU" sz="2000" dirty="0" err="1"/>
              <a:t>db.SaveChanges</a:t>
            </a:r>
            <a:r>
              <a:rPr lang="ru-RU" sz="2000" dirty="0"/>
              <a:t>();
    }
}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3" name="Содержимое 1048742"/>
          <p:cNvSpPr>
            <a:spLocks noGrp="1"/>
          </p:cNvSpPr>
          <p:nvPr>
            <p:ph idx="1"/>
          </p:nvPr>
        </p:nvSpPr>
        <p:spPr>
          <a:xfrm>
            <a:off x="457200" y="431368"/>
            <a:ext cx="8229600" cy="5694795"/>
          </a:xfrm>
        </p:spPr>
        <p:txBody>
          <a:bodyPr>
            <a:normAutofit fontScale="63125" lnSpcReduction="20000"/>
          </a:bodyPr>
          <a:lstStyle/>
          <a:p>
            <a:pPr marL="0" indent="0">
              <a:buNone/>
            </a:pPr>
            <a:r>
              <a:rPr lang="ru-RU"/>
              <a:t>public class Phone
{
    public int Id { get; set; }
    public string Name { get; set; }
    public int Price { get; set; }
}
class MobileContext : DbContext
{
    static MobileContext()
    {
        Database.SetInitializer&lt;MobileContext&gt;(new MyContextInitializer());
    }
    public MobileContext() : base("DefaultConnection")
    { }
    public DbSet&lt;Phone&gt; Phones { get; set; }
}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5" name="Содержимое 1048744"/>
          <p:cNvSpPr>
            <a:spLocks noGrp="1"/>
          </p:cNvSpPr>
          <p:nvPr>
            <p:ph idx="1"/>
          </p:nvPr>
        </p:nvSpPr>
        <p:spPr>
          <a:xfrm>
            <a:off x="457199" y="295867"/>
            <a:ext cx="8229600" cy="5990954"/>
          </a:xfrm>
        </p:spPr>
        <p:txBody>
          <a:bodyPr>
            <a:normAutofit fontScale="86250" lnSpcReduction="10000"/>
          </a:bodyPr>
          <a:lstStyle/>
          <a:p>
            <a:pPr marL="0" indent="0" algn="just">
              <a:buNone/>
            </a:pPr>
            <a:r>
              <a:rPr lang="ru-RU" dirty="0"/>
              <a:t>Собственно инициализатор наследуется от одного из выше рассмотренных классов, который типизируется классом контекста: </a:t>
            </a:r>
            <a:r>
              <a:rPr lang="ru-RU" dirty="0" err="1"/>
              <a:t>DropCreateDatabaseAlways</a:t>
            </a:r>
            <a:r>
              <a:rPr lang="ru-RU" dirty="0"/>
              <a:t>&lt;</a:t>
            </a:r>
            <a:r>
              <a:rPr lang="ru-RU" dirty="0" err="1"/>
              <a:t>MobileContext</a:t>
            </a:r>
            <a:r>
              <a:rPr lang="ru-RU" dirty="0"/>
              <a:t>&gt;.
Все действия по инициализации происходят в методе </a:t>
            </a:r>
            <a:r>
              <a:rPr lang="ru-RU" dirty="0" err="1"/>
              <a:t>Seed</a:t>
            </a:r>
            <a:r>
              <a:rPr lang="ru-RU" dirty="0"/>
              <a:t>, а сама инициализация предполагает простое сохранение данных в </a:t>
            </a:r>
            <a:r>
              <a:rPr lang="ru-RU" dirty="0" err="1"/>
              <a:t>бд</a:t>
            </a:r>
            <a:r>
              <a:rPr lang="ru-RU" dirty="0"/>
              <a:t> с помощью контекста данных.
Чтобы инициализатор сработал, надо его вызвать. Один из способов вызова инициализатора </a:t>
            </a:r>
            <a:r>
              <a:rPr lang="ru-RU" dirty="0" err="1"/>
              <a:t>предполагет</a:t>
            </a:r>
            <a:r>
              <a:rPr lang="ru-RU" dirty="0"/>
              <a:t> вызов его в статическом конструкторе класса контекста</a:t>
            </a:r>
            <a:r>
              <a:rPr lang="en-US" altLang="ru-RU" dirty="0"/>
              <a:t>.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89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Database</a:t>
            </a:r>
            <a:endParaRPr lang="ru-RU" dirty="0"/>
          </a:p>
        </p:txBody>
      </p:sp>
      <p:sp>
        <p:nvSpPr>
          <p:cNvPr id="104861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err="1"/>
              <a:t>Entity</a:t>
            </a:r>
            <a:r>
              <a:rPr lang="ru-RU" dirty="0"/>
              <a:t> </a:t>
            </a:r>
            <a:r>
              <a:rPr lang="ru-RU" dirty="0" err="1"/>
              <a:t>Framework</a:t>
            </a:r>
            <a:r>
              <a:rPr lang="ru-RU" dirty="0"/>
              <a:t> создает набор классов, которые отражают модель конкретной базы </a:t>
            </a:r>
            <a:r>
              <a:rPr lang="ru-RU" dirty="0" smtClean="0"/>
              <a:t>данных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68710" y="2531141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LINQ</a:t>
            </a:r>
            <a:r>
              <a:rPr lang="en-US" sz="4800" dirty="0" smtClean="0"/>
              <a:t> </a:t>
            </a:r>
            <a:r>
              <a:rPr lang="ru-RU" sz="4800" b="1" dirty="0"/>
              <a:t>в </a:t>
            </a:r>
            <a:r>
              <a:rPr lang="en-US" sz="4800" b="1" dirty="0"/>
              <a:t>Entity Framework</a:t>
            </a:r>
            <a:endParaRPr lang="ru-RU" sz="48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092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/>
              <a:t>LINQ (</a:t>
            </a:r>
            <a:r>
              <a:rPr lang="ru-RU" dirty="0" err="1"/>
              <a:t>Language-Integrated</a:t>
            </a:r>
            <a:r>
              <a:rPr lang="ru-RU" dirty="0"/>
              <a:t> </a:t>
            </a:r>
            <a:r>
              <a:rPr lang="ru-RU" dirty="0" err="1"/>
              <a:t>Query</a:t>
            </a:r>
            <a:r>
              <a:rPr lang="ru-RU" dirty="0"/>
              <a:t>) представляет простой и удобный язык запросов к источнику данных. В качестве источника данных может выступать объект, реализующий интерфейс </a:t>
            </a:r>
            <a:r>
              <a:rPr lang="ru-RU" dirty="0" err="1"/>
              <a:t>IEnumerable</a:t>
            </a:r>
            <a:r>
              <a:rPr lang="ru-RU" dirty="0"/>
              <a:t> (например, стандартные коллекции, массивы), набор данных </a:t>
            </a:r>
            <a:r>
              <a:rPr lang="ru-RU" dirty="0" err="1"/>
              <a:t>DataSet</a:t>
            </a:r>
            <a:r>
              <a:rPr lang="ru-RU" dirty="0"/>
              <a:t>, документ XML.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Но </a:t>
            </a:r>
            <a:r>
              <a:rPr lang="ru-RU" dirty="0"/>
              <a:t>вне зависимости от типа источника LINQ позволяет применить ко всем один и тот же подход для выборки данных.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565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/>
              <a:t>Существует несколько разновидностей LINQ:</a:t>
            </a:r>
          </a:p>
          <a:p>
            <a:pPr algn="just"/>
            <a:r>
              <a:rPr lang="ru-RU" b="1" dirty="0"/>
              <a:t>LINQ </a:t>
            </a:r>
            <a:r>
              <a:rPr lang="ru-RU" b="1" dirty="0" err="1"/>
              <a:t>to</a:t>
            </a:r>
            <a:r>
              <a:rPr lang="ru-RU" b="1" dirty="0"/>
              <a:t> </a:t>
            </a:r>
            <a:r>
              <a:rPr lang="ru-RU" b="1" dirty="0" err="1"/>
              <a:t>Objects</a:t>
            </a:r>
            <a:r>
              <a:rPr lang="ru-RU" dirty="0"/>
              <a:t>: применяется для работы с массивами и коллекциями</a:t>
            </a:r>
          </a:p>
          <a:p>
            <a:pPr algn="just"/>
            <a:r>
              <a:rPr lang="ru-RU" b="1" dirty="0"/>
              <a:t>LINQ </a:t>
            </a:r>
            <a:r>
              <a:rPr lang="ru-RU" b="1" dirty="0" err="1"/>
              <a:t>to</a:t>
            </a:r>
            <a:r>
              <a:rPr lang="ru-RU" b="1" dirty="0"/>
              <a:t> </a:t>
            </a:r>
            <a:r>
              <a:rPr lang="ru-RU" b="1" dirty="0" err="1"/>
              <a:t>Entities</a:t>
            </a:r>
            <a:r>
              <a:rPr lang="ru-RU" dirty="0"/>
              <a:t>: используется при обращении к базам данных через технологию </a:t>
            </a:r>
            <a:r>
              <a:rPr lang="ru-RU" dirty="0" err="1"/>
              <a:t>Entity</a:t>
            </a:r>
            <a:r>
              <a:rPr lang="ru-RU" dirty="0"/>
              <a:t> </a:t>
            </a:r>
            <a:r>
              <a:rPr lang="ru-RU" dirty="0" err="1"/>
              <a:t>Framework</a:t>
            </a:r>
            <a:endParaRPr lang="ru-RU" dirty="0"/>
          </a:p>
          <a:p>
            <a:pPr algn="just"/>
            <a:r>
              <a:rPr lang="ru-RU" b="1" dirty="0"/>
              <a:t>LINQ </a:t>
            </a:r>
            <a:r>
              <a:rPr lang="ru-RU" b="1" dirty="0" err="1"/>
              <a:t>to</a:t>
            </a:r>
            <a:r>
              <a:rPr lang="ru-RU" b="1" dirty="0"/>
              <a:t> </a:t>
            </a:r>
            <a:r>
              <a:rPr lang="ru-RU" b="1" dirty="0" err="1"/>
              <a:t>Sql</a:t>
            </a:r>
            <a:r>
              <a:rPr lang="ru-RU" dirty="0"/>
              <a:t>: технология доступа к данным в MS SQL </a:t>
            </a:r>
            <a:r>
              <a:rPr lang="ru-RU" dirty="0" err="1"/>
              <a:t>Server</a:t>
            </a:r>
            <a:endParaRPr lang="ru-RU" dirty="0"/>
          </a:p>
          <a:p>
            <a:pPr algn="just"/>
            <a:r>
              <a:rPr lang="ru-RU" b="1" dirty="0"/>
              <a:t>LINQ </a:t>
            </a:r>
            <a:r>
              <a:rPr lang="ru-RU" b="1" dirty="0" err="1"/>
              <a:t>to</a:t>
            </a:r>
            <a:r>
              <a:rPr lang="ru-RU" b="1" dirty="0"/>
              <a:t> XML</a:t>
            </a:r>
            <a:r>
              <a:rPr lang="ru-RU" dirty="0"/>
              <a:t>: применяется при работе с файлами XML</a:t>
            </a:r>
          </a:p>
          <a:p>
            <a:pPr algn="just"/>
            <a:r>
              <a:rPr lang="ru-RU" b="1" dirty="0"/>
              <a:t>LINQ </a:t>
            </a:r>
            <a:r>
              <a:rPr lang="ru-RU" b="1" dirty="0" err="1"/>
              <a:t>to</a:t>
            </a:r>
            <a:r>
              <a:rPr lang="ru-RU" b="1" dirty="0"/>
              <a:t> </a:t>
            </a:r>
            <a:r>
              <a:rPr lang="ru-RU" b="1" dirty="0" err="1"/>
              <a:t>DataSet</a:t>
            </a:r>
            <a:r>
              <a:rPr lang="ru-RU" dirty="0"/>
              <a:t>: применяется при работе с объектом </a:t>
            </a:r>
            <a:r>
              <a:rPr lang="ru-RU" dirty="0" err="1"/>
              <a:t>DataSet</a:t>
            </a:r>
            <a:endParaRPr lang="ru-RU" dirty="0"/>
          </a:p>
          <a:p>
            <a:pPr algn="just"/>
            <a:r>
              <a:rPr lang="ru-RU" b="1" dirty="0" err="1"/>
              <a:t>Parallel</a:t>
            </a:r>
            <a:r>
              <a:rPr lang="ru-RU" b="1" dirty="0"/>
              <a:t> LINQ (PLINQ): </a:t>
            </a:r>
            <a:r>
              <a:rPr lang="ru-RU" dirty="0"/>
              <a:t>используется для выполнения параллельной запросов</a:t>
            </a:r>
          </a:p>
          <a:p>
            <a:pPr algn="just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152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Простейшее определение запроса LINQ выглядит следующим образом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from </a:t>
            </a:r>
            <a:r>
              <a:rPr lang="ru-RU" dirty="0">
                <a:solidFill>
                  <a:srgbClr val="000000"/>
                </a:solidFill>
                <a:latin typeface="Consolas"/>
              </a:rPr>
              <a:t>переменная </a:t>
            </a:r>
            <a:r>
              <a:rPr lang="en-US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dirty="0">
                <a:solidFill>
                  <a:srgbClr val="000000"/>
                </a:solidFill>
                <a:latin typeface="Consolas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Consolas"/>
              </a:rPr>
              <a:t>набор_объектов</a:t>
            </a: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/>
              </a:rPr>
              <a:t>select </a:t>
            </a:r>
            <a:r>
              <a:rPr lang="ru-RU" dirty="0">
                <a:solidFill>
                  <a:srgbClr val="000000"/>
                </a:solidFill>
                <a:latin typeface="Consolas"/>
              </a:rPr>
              <a:t>переменная</a:t>
            </a:r>
            <a:r>
              <a:rPr lang="ru-RU" dirty="0" smtClean="0">
                <a:solidFill>
                  <a:srgbClr val="000000"/>
                </a:solidFill>
                <a:latin typeface="Consolas"/>
              </a:rPr>
              <a:t>;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Consolas"/>
            </a:endParaRPr>
          </a:p>
          <a:p>
            <a:pPr marL="0" indent="0" algn="just">
              <a:buNone/>
            </a:pPr>
            <a:r>
              <a:rPr lang="ru-RU" dirty="0"/>
              <a:t>Чтобы использовать функциональность LINQ, убедимся, что в файле подключено пространство имен </a:t>
            </a:r>
            <a:r>
              <a:rPr lang="ru-RU" dirty="0" err="1"/>
              <a:t>System.LINQ</a:t>
            </a:r>
            <a:r>
              <a:rPr lang="ru-RU" dirty="0"/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403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кода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[] teams = { 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Бавария"</a:t>
            </a:r>
            <a:r>
              <a:rPr lang="ru-RU" sz="1800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sz="1800" dirty="0" err="1">
                <a:solidFill>
                  <a:srgbClr val="A31515"/>
                </a:solidFill>
                <a:latin typeface="Consolas"/>
              </a:rPr>
              <a:t>Боруссия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sz="1800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"Реал Мадрид"</a:t>
            </a:r>
            <a:r>
              <a:rPr lang="ru-RU" sz="1800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"Манчестер Сити"</a:t>
            </a:r>
            <a:r>
              <a:rPr lang="ru-RU" sz="1800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"ПСЖ"</a:t>
            </a:r>
            <a:r>
              <a:rPr lang="ru-RU" sz="1800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"Барселона"</a:t>
            </a:r>
            <a:r>
              <a:rPr lang="ru-RU" sz="1800" dirty="0">
                <a:solidFill>
                  <a:srgbClr val="000000"/>
                </a:solidFill>
                <a:latin typeface="Consolas"/>
              </a:rPr>
              <a:t> };</a:t>
            </a:r>
          </a:p>
          <a:p>
            <a:pPr marL="0" indent="0">
              <a:buNone/>
            </a:pPr>
            <a:endParaRPr lang="ru-RU" sz="1800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8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/>
              </a:rPr>
              <a:t>selectedTeams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sz="1800" dirty="0">
                <a:solidFill>
                  <a:srgbClr val="0000FF"/>
                </a:solidFill>
                <a:latin typeface="Consolas"/>
              </a:rPr>
              <a:t>from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 t </a:t>
            </a:r>
            <a:r>
              <a:rPr lang="en-US" sz="1800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 teams </a:t>
            </a:r>
            <a:r>
              <a:rPr lang="en-US" sz="1800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определяем каждый объект из </a:t>
            </a:r>
            <a:r>
              <a:rPr lang="en-US" sz="1800" dirty="0">
                <a:solidFill>
                  <a:srgbClr val="008000"/>
                </a:solidFill>
                <a:latin typeface="Consolas"/>
              </a:rPr>
              <a:t>teams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как </a:t>
            </a:r>
            <a:r>
              <a:rPr lang="en-US" sz="1800" dirty="0">
                <a:solidFill>
                  <a:srgbClr val="008000"/>
                </a:solidFill>
                <a:latin typeface="Consolas"/>
              </a:rPr>
              <a:t>t</a:t>
            </a:r>
            <a:endParaRPr lang="en-US" sz="1800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000000"/>
                </a:solidFill>
                <a:latin typeface="Consolas"/>
              </a:rPr>
              <a:t>                    </a:t>
            </a:r>
            <a:r>
              <a:rPr lang="ru-RU" sz="1800" dirty="0" err="1">
                <a:solidFill>
                  <a:srgbClr val="0000FF"/>
                </a:solidFill>
                <a:latin typeface="Consolas"/>
              </a:rPr>
              <a:t>where</a:t>
            </a:r>
            <a:r>
              <a:rPr lang="ru-RU" sz="18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ru-RU" sz="1800" dirty="0" err="1">
                <a:solidFill>
                  <a:srgbClr val="000000"/>
                </a:solidFill>
                <a:latin typeface="Consolas"/>
              </a:rPr>
              <a:t>t.ToUpper</a:t>
            </a:r>
            <a:r>
              <a:rPr lang="ru-RU" sz="1800" dirty="0">
                <a:solidFill>
                  <a:srgbClr val="000000"/>
                </a:solidFill>
                <a:latin typeface="Consolas"/>
              </a:rPr>
              <a:t>().</a:t>
            </a:r>
            <a:r>
              <a:rPr lang="ru-RU" sz="1800" dirty="0" err="1">
                <a:solidFill>
                  <a:srgbClr val="000000"/>
                </a:solidFill>
                <a:latin typeface="Consolas"/>
              </a:rPr>
              <a:t>StartsWith</a:t>
            </a:r>
            <a:r>
              <a:rPr lang="ru-RU" sz="18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"Б"</a:t>
            </a:r>
            <a:r>
              <a:rPr lang="ru-RU" sz="1800" dirty="0">
                <a:solidFill>
                  <a:srgbClr val="000000"/>
                </a:solidFill>
                <a:latin typeface="Consolas"/>
              </a:rPr>
              <a:t>)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//фильтрация по критерию</a:t>
            </a:r>
            <a:endParaRPr lang="ru-RU" sz="1800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000000"/>
                </a:solidFill>
                <a:latin typeface="Consolas"/>
              </a:rPr>
              <a:t>                    </a:t>
            </a:r>
            <a:r>
              <a:rPr lang="ru-RU" sz="1800" dirty="0" err="1">
                <a:solidFill>
                  <a:srgbClr val="0000FF"/>
                </a:solidFill>
                <a:latin typeface="Consolas"/>
              </a:rPr>
              <a:t>orderby</a:t>
            </a:r>
            <a:r>
              <a:rPr lang="ru-RU" sz="1800" dirty="0">
                <a:solidFill>
                  <a:srgbClr val="000000"/>
                </a:solidFill>
                <a:latin typeface="Consolas"/>
              </a:rPr>
              <a:t> t 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// упорядочиваем по возрастанию</a:t>
            </a:r>
            <a:endParaRPr lang="ru-RU" sz="1800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/>
              </a:rPr>
              <a:t>                    </a:t>
            </a:r>
            <a:r>
              <a:rPr lang="en-US" sz="1800" dirty="0">
                <a:solidFill>
                  <a:srgbClr val="0000FF"/>
                </a:solidFill>
                <a:latin typeface="Consolas"/>
              </a:rPr>
              <a:t>select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 t; </a:t>
            </a:r>
            <a:r>
              <a:rPr lang="en-US" sz="1800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выбираем объект</a:t>
            </a:r>
            <a:endParaRPr lang="ru-RU" sz="1800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000000"/>
                </a:solidFill>
                <a:latin typeface="Consolas"/>
              </a:rPr>
              <a:t> </a:t>
            </a:r>
          </a:p>
          <a:p>
            <a:pPr marL="0" indent="0">
              <a:buNone/>
            </a:pPr>
            <a:r>
              <a:rPr lang="en-US" sz="1800" dirty="0" err="1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sz="1800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 s </a:t>
            </a:r>
            <a:r>
              <a:rPr lang="en-US" sz="1800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/>
              </a:rPr>
              <a:t>selectedTeams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1800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sz="1800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sz="1800" dirty="0">
                <a:solidFill>
                  <a:srgbClr val="000000"/>
                </a:solidFill>
                <a:latin typeface="Consolas"/>
              </a:rPr>
              <a:t>(s);</a:t>
            </a:r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635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Итак, что делает этот запрос LINQ? Выражение </a:t>
            </a:r>
            <a:r>
              <a:rPr lang="ru-RU" dirty="0" err="1"/>
              <a:t>from</a:t>
            </a:r>
            <a:r>
              <a:rPr lang="ru-RU" dirty="0"/>
              <a:t> t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teams</a:t>
            </a:r>
            <a:r>
              <a:rPr lang="ru-RU" dirty="0"/>
              <a:t> проходит по всем элементам массива </a:t>
            </a:r>
            <a:r>
              <a:rPr lang="ru-RU" dirty="0" err="1"/>
              <a:t>teams</a:t>
            </a:r>
            <a:r>
              <a:rPr lang="ru-RU" dirty="0"/>
              <a:t> и определяет каждый элемент как t. Используя переменную t мы можем проводить над ней разные операции.</a:t>
            </a:r>
          </a:p>
          <a:p>
            <a:r>
              <a:rPr lang="ru-RU" dirty="0"/>
              <a:t>Несмотря на то, что мы не указываем тип переменной t, выражения LINQ являются строго типизированными. То есть среда автоматически распознает, что набор </a:t>
            </a:r>
            <a:r>
              <a:rPr lang="ru-RU" dirty="0" err="1"/>
              <a:t>teams</a:t>
            </a:r>
            <a:r>
              <a:rPr lang="ru-RU" dirty="0"/>
              <a:t> состоит из объектов </a:t>
            </a:r>
            <a:r>
              <a:rPr lang="ru-RU" dirty="0" err="1"/>
              <a:t>string</a:t>
            </a:r>
            <a:r>
              <a:rPr lang="ru-RU" dirty="0"/>
              <a:t>, поэтому переменная t будет рассматриваться в качестве строки.</a:t>
            </a:r>
          </a:p>
          <a:p>
            <a:r>
              <a:rPr lang="ru-RU" dirty="0"/>
              <a:t>Далее с помощью оператора </a:t>
            </a:r>
            <a:r>
              <a:rPr lang="ru-RU" dirty="0" err="1"/>
              <a:t>where</a:t>
            </a:r>
            <a:r>
              <a:rPr lang="ru-RU" dirty="0"/>
              <a:t> проводится фильтрация объектов, и если объект соответствует критерию (в данном случае начальная буква должна быть "Б"), то этот объект передается дальше.</a:t>
            </a:r>
          </a:p>
          <a:p>
            <a:r>
              <a:rPr lang="ru-RU" dirty="0"/>
              <a:t>Оператор </a:t>
            </a:r>
            <a:r>
              <a:rPr lang="ru-RU" dirty="0" err="1"/>
              <a:t>orderby</a:t>
            </a:r>
            <a:r>
              <a:rPr lang="ru-RU" dirty="0"/>
              <a:t> упорядочивает по возрастанию, то есть сортирует выбранные объекты.</a:t>
            </a:r>
          </a:p>
          <a:p>
            <a:r>
              <a:rPr lang="ru-RU" dirty="0"/>
              <a:t>Оператор </a:t>
            </a:r>
            <a:r>
              <a:rPr lang="ru-RU" dirty="0" err="1"/>
              <a:t>select</a:t>
            </a:r>
            <a:r>
              <a:rPr lang="ru-RU" dirty="0"/>
              <a:t> передает выбранные значения в результирующую выборку, которая возвращается LINQ-выражением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254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Методы расширения </a:t>
            </a:r>
            <a:r>
              <a:rPr lang="en-US" dirty="0" smtClean="0"/>
              <a:t>LINQ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Кроме стандартного синтаксиса </a:t>
            </a:r>
            <a:r>
              <a:rPr lang="ru-RU" dirty="0" err="1"/>
              <a:t>from</a:t>
            </a:r>
            <a:r>
              <a:rPr lang="ru-RU" dirty="0"/>
              <a:t> .. </a:t>
            </a:r>
            <a:r>
              <a:rPr lang="ru-RU" dirty="0" err="1"/>
              <a:t>in</a:t>
            </a:r>
            <a:r>
              <a:rPr lang="ru-RU" dirty="0"/>
              <a:t> .. </a:t>
            </a:r>
            <a:r>
              <a:rPr lang="ru-RU" dirty="0" err="1"/>
              <a:t>select</a:t>
            </a:r>
            <a:r>
              <a:rPr lang="ru-RU" dirty="0"/>
              <a:t> для создания запроса LINQ мы можем применять специальные методы расширения, которые определены для интерфейса </a:t>
            </a:r>
            <a:r>
              <a:rPr lang="ru-RU" dirty="0" err="1"/>
              <a:t>IEnumerable</a:t>
            </a:r>
            <a:r>
              <a:rPr lang="ru-RU" dirty="0"/>
              <a:t>. Как правило, эти методы реализуют ту же функциональность, что и операторы LINQ типа </a:t>
            </a:r>
            <a:r>
              <a:rPr lang="ru-RU" dirty="0" err="1"/>
              <a:t>where</a:t>
            </a:r>
            <a:r>
              <a:rPr lang="ru-RU" dirty="0"/>
              <a:t> или </a:t>
            </a:r>
            <a:r>
              <a:rPr lang="ru-RU" dirty="0" err="1"/>
              <a:t>orderby</a:t>
            </a:r>
            <a:r>
              <a:rPr lang="ru-RU" dirty="0"/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822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206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[] teams = { </a:t>
            </a:r>
            <a:r>
              <a:rPr lang="en-US" sz="20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latin typeface="Consolas"/>
              </a:rPr>
              <a:t>Бавария"</a:t>
            </a:r>
            <a:r>
              <a:rPr lang="ru-RU" sz="2000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ru-RU" sz="20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sz="2000" dirty="0" err="1">
                <a:solidFill>
                  <a:srgbClr val="A31515"/>
                </a:solidFill>
                <a:latin typeface="Consolas"/>
              </a:rPr>
              <a:t>Боруссия</a:t>
            </a:r>
            <a:r>
              <a:rPr lang="ru-RU" sz="20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sz="2000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ru-RU" sz="2000" dirty="0">
                <a:solidFill>
                  <a:srgbClr val="A31515"/>
                </a:solidFill>
                <a:latin typeface="Consolas"/>
              </a:rPr>
              <a:t>"Реал Мадрид"</a:t>
            </a:r>
            <a:r>
              <a:rPr lang="ru-RU" sz="2000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ru-RU" sz="2000" dirty="0">
                <a:solidFill>
                  <a:srgbClr val="A31515"/>
                </a:solidFill>
                <a:latin typeface="Consolas"/>
              </a:rPr>
              <a:t>"Манчестер Сити"</a:t>
            </a:r>
            <a:r>
              <a:rPr lang="ru-RU" sz="2000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ru-RU" sz="2000" dirty="0">
                <a:solidFill>
                  <a:srgbClr val="A31515"/>
                </a:solidFill>
                <a:latin typeface="Consolas"/>
              </a:rPr>
              <a:t>"ПСЖ"</a:t>
            </a:r>
            <a:r>
              <a:rPr lang="ru-RU" sz="2000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ru-RU" sz="2000" dirty="0">
                <a:solidFill>
                  <a:srgbClr val="A31515"/>
                </a:solidFill>
                <a:latin typeface="Consolas"/>
              </a:rPr>
              <a:t>"Барселона"</a:t>
            </a:r>
            <a:r>
              <a:rPr lang="ru-RU" sz="2000" dirty="0">
                <a:solidFill>
                  <a:srgbClr val="000000"/>
                </a:solidFill>
                <a:latin typeface="Consolas"/>
              </a:rPr>
              <a:t> };</a:t>
            </a:r>
          </a:p>
          <a:p>
            <a:pPr marL="0" indent="0">
              <a:buNone/>
            </a:pPr>
            <a:endParaRPr lang="ru-RU" sz="2000" dirty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2000" dirty="0" err="1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selectedTeams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teams.Where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(t =&gt;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t.ToUpper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().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StartsWith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latin typeface="Consolas"/>
              </a:rPr>
              <a:t>Б"</a:t>
            </a:r>
            <a:r>
              <a:rPr lang="ru-RU" sz="2000" dirty="0">
                <a:solidFill>
                  <a:srgbClr val="000000"/>
                </a:solidFill>
                <a:latin typeface="Consolas"/>
              </a:rPr>
              <a:t>)).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OrderBy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(t =&gt; t);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Consolas"/>
              </a:rPr>
              <a:t> </a:t>
            </a:r>
          </a:p>
          <a:p>
            <a:pPr marL="0" indent="0">
              <a:buNone/>
            </a:pPr>
            <a:r>
              <a:rPr lang="en-US" sz="2000" dirty="0" err="1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s </a:t>
            </a:r>
            <a:r>
              <a:rPr lang="en-US" sz="2000" dirty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selectedTeams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)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sz="2000" dirty="0" err="1">
                <a:solidFill>
                  <a:srgbClr val="2B91AF"/>
                </a:solidFill>
                <a:latin typeface="Consolas"/>
              </a:rPr>
              <a:t>Console</a:t>
            </a:r>
            <a:r>
              <a:rPr lang="en-US" sz="2000" dirty="0" err="1">
                <a:solidFill>
                  <a:srgbClr val="000000"/>
                </a:solidFill>
                <a:latin typeface="Consolas"/>
              </a:rPr>
              <a:t>.WriteLine</a:t>
            </a:r>
            <a:r>
              <a:rPr lang="en-US" sz="2000" dirty="0">
                <a:solidFill>
                  <a:srgbClr val="000000"/>
                </a:solidFill>
                <a:latin typeface="Consolas"/>
              </a:rPr>
              <a:t>(s</a:t>
            </a:r>
            <a:r>
              <a:rPr lang="en-US" sz="2000" dirty="0" smtClean="0">
                <a:solidFill>
                  <a:srgbClr val="000000"/>
                </a:solidFill>
                <a:latin typeface="Consolas"/>
              </a:rPr>
              <a:t>);</a:t>
            </a:r>
            <a:endParaRPr lang="ru-RU" sz="2000" dirty="0" smtClean="0">
              <a:solidFill>
                <a:srgbClr val="000000"/>
              </a:solidFill>
              <a:latin typeface="Consolas"/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0000"/>
              </a:solidFill>
              <a:latin typeface="Consolas"/>
            </a:endParaRPr>
          </a:p>
          <a:p>
            <a:r>
              <a:rPr lang="ru-RU" sz="2000" dirty="0"/>
              <a:t>Запрос </a:t>
            </a:r>
            <a:r>
              <a:rPr lang="ru-RU" sz="2000" dirty="0" err="1"/>
              <a:t>teams.Where</a:t>
            </a:r>
            <a:r>
              <a:rPr lang="ru-RU" sz="2000" dirty="0"/>
              <a:t>(t=&gt;</a:t>
            </a:r>
            <a:r>
              <a:rPr lang="ru-RU" sz="2000" dirty="0" err="1"/>
              <a:t>t.ToUpper</a:t>
            </a:r>
            <a:r>
              <a:rPr lang="ru-RU" sz="2000" dirty="0"/>
              <a:t>().</a:t>
            </a:r>
            <a:r>
              <a:rPr lang="ru-RU" sz="2000" dirty="0" err="1"/>
              <a:t>StartsWith</a:t>
            </a:r>
            <a:r>
              <a:rPr lang="ru-RU" sz="2000" dirty="0"/>
              <a:t>("Б")).</a:t>
            </a:r>
            <a:r>
              <a:rPr lang="ru-RU" sz="2000" dirty="0" err="1"/>
              <a:t>OrderBy</a:t>
            </a:r>
            <a:r>
              <a:rPr lang="ru-RU" sz="2000" dirty="0"/>
              <a:t>(t =&gt; t) будет аналогичен предыдущему. Он состоит из цепочки методов </a:t>
            </a:r>
            <a:r>
              <a:rPr lang="ru-RU" sz="2000" dirty="0" err="1"/>
              <a:t>Where</a:t>
            </a:r>
            <a:r>
              <a:rPr lang="ru-RU" sz="2000" dirty="0"/>
              <a:t> и </a:t>
            </a:r>
            <a:r>
              <a:rPr lang="ru-RU" sz="2000" dirty="0" err="1"/>
              <a:t>OrderBy</a:t>
            </a:r>
            <a:r>
              <a:rPr lang="ru-RU" sz="2000" dirty="0"/>
              <a:t>. В качестве аргумента эти методы принимают делегат или лямбда-выражение.</a:t>
            </a:r>
          </a:p>
          <a:p>
            <a:r>
              <a:rPr lang="ru-RU" sz="2000" dirty="0"/>
              <a:t>Не каждый метод расширения имеет аналог среди операторов LINQ, но в этом случае можно сочетать оба подхода. Например, используем стандартный синтаксис </a:t>
            </a:r>
            <a:r>
              <a:rPr lang="ru-RU" sz="2000" dirty="0" err="1"/>
              <a:t>linq</a:t>
            </a:r>
            <a:r>
              <a:rPr lang="ru-RU" sz="2000" dirty="0"/>
              <a:t> и метод расширения </a:t>
            </a:r>
            <a:r>
              <a:rPr lang="ru-RU" sz="2000" dirty="0" err="1"/>
              <a:t>Count</a:t>
            </a:r>
            <a:r>
              <a:rPr lang="ru-RU" sz="2000" dirty="0"/>
              <a:t>(), возвращающий количество элементов в </a:t>
            </a:r>
            <a:r>
              <a:rPr lang="ru-RU" sz="2000" dirty="0" smtClean="0"/>
              <a:t>выборке</a:t>
            </a:r>
            <a:r>
              <a:rPr lang="ru-RU" sz="2000" dirty="0"/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918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Список используемых методов расширения </a:t>
            </a:r>
            <a:r>
              <a:rPr lang="ru-RU" b="1" dirty="0" smtClean="0"/>
              <a:t>LINQ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Autofit/>
          </a:bodyPr>
          <a:lstStyle/>
          <a:p>
            <a:r>
              <a:rPr lang="ru-RU" sz="1800" dirty="0" err="1"/>
              <a:t>Select</a:t>
            </a:r>
            <a:r>
              <a:rPr lang="ru-RU" sz="1800" dirty="0"/>
              <a:t>: определяет проекцию выбранных значений</a:t>
            </a:r>
          </a:p>
          <a:p>
            <a:r>
              <a:rPr lang="ru-RU" sz="1800" dirty="0" err="1"/>
              <a:t>Where</a:t>
            </a:r>
            <a:r>
              <a:rPr lang="ru-RU" sz="1800" dirty="0"/>
              <a:t>: определяет фильтр выборки</a:t>
            </a:r>
          </a:p>
          <a:p>
            <a:r>
              <a:rPr lang="ru-RU" sz="1800" dirty="0" err="1"/>
              <a:t>OrderBy</a:t>
            </a:r>
            <a:r>
              <a:rPr lang="ru-RU" sz="1800" dirty="0"/>
              <a:t>: упорядочивает элементы по возрастанию</a:t>
            </a:r>
          </a:p>
          <a:p>
            <a:r>
              <a:rPr lang="ru-RU" sz="1800" dirty="0" err="1"/>
              <a:t>OrderByDescending</a:t>
            </a:r>
            <a:r>
              <a:rPr lang="ru-RU" sz="1800" dirty="0"/>
              <a:t>: упорядочивает элементы по убыванию</a:t>
            </a:r>
          </a:p>
          <a:p>
            <a:r>
              <a:rPr lang="ru-RU" sz="1800" dirty="0" err="1"/>
              <a:t>ThenBy</a:t>
            </a:r>
            <a:r>
              <a:rPr lang="ru-RU" sz="1800" dirty="0"/>
              <a:t>: задает дополнительные критерии для упорядочивания элементов возрастанию</a:t>
            </a:r>
          </a:p>
          <a:p>
            <a:r>
              <a:rPr lang="ru-RU" sz="1800" dirty="0" err="1"/>
              <a:t>ThenByDescending</a:t>
            </a:r>
            <a:r>
              <a:rPr lang="ru-RU" sz="1800" dirty="0"/>
              <a:t>: задает дополнительные критерии для упорядочивания элементов по убыванию</a:t>
            </a:r>
          </a:p>
          <a:p>
            <a:r>
              <a:rPr lang="ru-RU" sz="1800" dirty="0" err="1"/>
              <a:t>Join</a:t>
            </a:r>
            <a:r>
              <a:rPr lang="ru-RU" sz="1800" dirty="0"/>
              <a:t>: соединяет две коллекции по определенному признаку</a:t>
            </a:r>
          </a:p>
          <a:p>
            <a:r>
              <a:rPr lang="ru-RU" sz="1800" dirty="0" err="1"/>
              <a:t>GroupBy</a:t>
            </a:r>
            <a:r>
              <a:rPr lang="ru-RU" sz="1800" dirty="0"/>
              <a:t>: группирует элементы по ключу</a:t>
            </a:r>
          </a:p>
          <a:p>
            <a:r>
              <a:rPr lang="ru-RU" sz="1800" dirty="0" err="1"/>
              <a:t>ToLookup</a:t>
            </a:r>
            <a:r>
              <a:rPr lang="ru-RU" sz="1800" dirty="0"/>
              <a:t>: группирует элементы по ключу, при этом все элементы добавляются в словарь</a:t>
            </a:r>
          </a:p>
          <a:p>
            <a:r>
              <a:rPr lang="ru-RU" sz="1800" dirty="0" err="1"/>
              <a:t>GroupJoin</a:t>
            </a:r>
            <a:r>
              <a:rPr lang="ru-RU" sz="1800" dirty="0"/>
              <a:t>: выполняет одновременно соединение коллекций и группировку элементов по ключу</a:t>
            </a:r>
          </a:p>
          <a:p>
            <a:r>
              <a:rPr lang="ru-RU" sz="1800" dirty="0" err="1"/>
              <a:t>Reverse</a:t>
            </a:r>
            <a:r>
              <a:rPr lang="ru-RU" sz="1800" dirty="0"/>
              <a:t>: располагает элементы в обратном </a:t>
            </a:r>
            <a:r>
              <a:rPr lang="ru-RU" sz="1800" dirty="0" smtClean="0"/>
              <a:t>порядке.</a:t>
            </a:r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75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62500" lnSpcReduction="20000"/>
          </a:bodyPr>
          <a:lstStyle/>
          <a:p>
            <a:r>
              <a:rPr lang="ru-RU" dirty="0" err="1"/>
              <a:t>All</a:t>
            </a:r>
            <a:r>
              <a:rPr lang="ru-RU" dirty="0"/>
              <a:t>: определяет, все ли элементы коллекции </a:t>
            </a:r>
            <a:r>
              <a:rPr lang="ru-RU" dirty="0" err="1"/>
              <a:t>удовлятворяют</a:t>
            </a:r>
            <a:r>
              <a:rPr lang="ru-RU" dirty="0"/>
              <a:t> определенному условию</a:t>
            </a:r>
          </a:p>
          <a:p>
            <a:r>
              <a:rPr lang="ru-RU" dirty="0" err="1"/>
              <a:t>Any</a:t>
            </a:r>
            <a:r>
              <a:rPr lang="ru-RU" dirty="0"/>
              <a:t>: определяет, удовлетворяет хотя бы один элемент коллекции определенному условию</a:t>
            </a:r>
          </a:p>
          <a:p>
            <a:r>
              <a:rPr lang="ru-RU" dirty="0" err="1"/>
              <a:t>Contains</a:t>
            </a:r>
            <a:r>
              <a:rPr lang="ru-RU" dirty="0"/>
              <a:t>: определяет, содержит ли коллекция определенный элемент</a:t>
            </a:r>
          </a:p>
          <a:p>
            <a:r>
              <a:rPr lang="ru-RU" dirty="0" err="1"/>
              <a:t>Distinct</a:t>
            </a:r>
            <a:r>
              <a:rPr lang="ru-RU" dirty="0"/>
              <a:t>: удаляет </a:t>
            </a:r>
            <a:r>
              <a:rPr lang="ru-RU" dirty="0" err="1"/>
              <a:t>дублирующиеся</a:t>
            </a:r>
            <a:r>
              <a:rPr lang="ru-RU" dirty="0"/>
              <a:t> элементы из коллекции</a:t>
            </a:r>
          </a:p>
          <a:p>
            <a:r>
              <a:rPr lang="ru-RU" dirty="0" err="1"/>
              <a:t>Except</a:t>
            </a:r>
            <a:r>
              <a:rPr lang="ru-RU" dirty="0"/>
              <a:t>: возвращает разность двух коллекцию, то есть те элементы, которые </a:t>
            </a:r>
            <a:r>
              <a:rPr lang="ru-RU" dirty="0" err="1"/>
              <a:t>содератся</a:t>
            </a:r>
            <a:r>
              <a:rPr lang="ru-RU" dirty="0"/>
              <a:t> только в одной коллекции</a:t>
            </a:r>
          </a:p>
          <a:p>
            <a:r>
              <a:rPr lang="ru-RU" dirty="0" err="1"/>
              <a:t>Union</a:t>
            </a:r>
            <a:r>
              <a:rPr lang="ru-RU" dirty="0"/>
              <a:t>: объединяет две однородные коллекции</a:t>
            </a:r>
          </a:p>
          <a:p>
            <a:r>
              <a:rPr lang="ru-RU" dirty="0" err="1"/>
              <a:t>Intersect</a:t>
            </a:r>
            <a:r>
              <a:rPr lang="ru-RU" dirty="0"/>
              <a:t>: возвращает пересечение двух коллекций, то есть те элементы, которые встречаются в обоих коллекциях</a:t>
            </a:r>
          </a:p>
          <a:p>
            <a:r>
              <a:rPr lang="ru-RU" dirty="0" err="1"/>
              <a:t>Count</a:t>
            </a:r>
            <a:r>
              <a:rPr lang="ru-RU" dirty="0"/>
              <a:t>: подсчитывает количество элементов коллекции, которые удовлетворяют определенному условию</a:t>
            </a:r>
          </a:p>
          <a:p>
            <a:r>
              <a:rPr lang="ru-RU" dirty="0" err="1"/>
              <a:t>Sum</a:t>
            </a:r>
            <a:r>
              <a:rPr lang="ru-RU" dirty="0"/>
              <a:t>: подсчитывает сумму числовых значений в коллекции</a:t>
            </a:r>
          </a:p>
          <a:p>
            <a:r>
              <a:rPr lang="ru-RU" dirty="0" err="1"/>
              <a:t>Average</a:t>
            </a:r>
            <a:r>
              <a:rPr lang="ru-RU" dirty="0"/>
              <a:t>: подсчитывает </a:t>
            </a:r>
            <a:r>
              <a:rPr lang="ru-RU" dirty="0" err="1"/>
              <a:t>cреднее</a:t>
            </a:r>
            <a:r>
              <a:rPr lang="ru-RU" dirty="0"/>
              <a:t> значение числовых значений в коллекции</a:t>
            </a:r>
          </a:p>
          <a:p>
            <a:r>
              <a:rPr lang="ru-RU" dirty="0" err="1"/>
              <a:t>Min</a:t>
            </a:r>
            <a:r>
              <a:rPr lang="ru-RU" dirty="0"/>
              <a:t>: находит минимальное значение</a:t>
            </a:r>
          </a:p>
          <a:p>
            <a:r>
              <a:rPr lang="ru-RU" dirty="0" err="1"/>
              <a:t>Max</a:t>
            </a:r>
            <a:r>
              <a:rPr lang="ru-RU" dirty="0"/>
              <a:t>: находит максимальное значение</a:t>
            </a:r>
          </a:p>
          <a:p>
            <a:r>
              <a:rPr lang="ru-RU" dirty="0" err="1"/>
              <a:t>Take</a:t>
            </a:r>
            <a:r>
              <a:rPr lang="ru-RU" dirty="0"/>
              <a:t>: выбирает определенное количество элементов</a:t>
            </a:r>
          </a:p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542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1350</TotalTime>
  <Words>6809</Words>
  <Application>Microsoft Office PowerPoint</Application>
  <PresentationFormat>Экран (4:3)</PresentationFormat>
  <Paragraphs>1175</Paragraphs>
  <Slides>116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116</vt:i4>
      </vt:variant>
    </vt:vector>
  </HeadingPairs>
  <TitlesOfParts>
    <vt:vector size="117" baseType="lpstr">
      <vt:lpstr>Тема Office</vt:lpstr>
      <vt:lpstr>C#. Entity Framework</vt:lpstr>
      <vt:lpstr>Оглавление</vt:lpstr>
      <vt:lpstr>Определение Entity Framework</vt:lpstr>
      <vt:lpstr>ORM</vt:lpstr>
      <vt:lpstr>Текущая модель работы с БД</vt:lpstr>
      <vt:lpstr>Предлагаемая модель работы с БД</vt:lpstr>
      <vt:lpstr>Что поменялось?</vt:lpstr>
      <vt:lpstr>Способы взаимодействия с БД</vt:lpstr>
      <vt:lpstr>Database</vt:lpstr>
      <vt:lpstr>Model first</vt:lpstr>
      <vt:lpstr>Code first</vt:lpstr>
      <vt:lpstr>Соглашения по наименованию в Code First</vt:lpstr>
      <vt:lpstr>Типы SQL Serverа и C# сопоставляются следующим образом:</vt:lpstr>
      <vt:lpstr>NULL or NOT NULL вот чём вопрос!</vt:lpstr>
      <vt:lpstr>Ключи от квартиры, где деньги лежат.</vt:lpstr>
      <vt:lpstr>Названия таблиц и столбцов</vt:lpstr>
      <vt:lpstr>Пример создания БД с помощью «Code first» </vt:lpstr>
      <vt:lpstr>Создадим пустое консольное приложение.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Готово!</vt:lpstr>
      <vt:lpstr>Основные операции с данными</vt:lpstr>
      <vt:lpstr>Основные операции с данными</vt:lpstr>
      <vt:lpstr>Пример</vt:lpstr>
      <vt:lpstr>Добавление</vt:lpstr>
      <vt:lpstr>Редактирование</vt:lpstr>
      <vt:lpstr>Слайд 33</vt:lpstr>
      <vt:lpstr>Слайд 34</vt:lpstr>
      <vt:lpstr>Удаление</vt:lpstr>
      <vt:lpstr>Слайд 36</vt:lpstr>
      <vt:lpstr>Метод Attach</vt:lpstr>
      <vt:lpstr>Слайд 38</vt:lpstr>
      <vt:lpstr>Связи между таблицами</vt:lpstr>
      <vt:lpstr>Связь один ко многим</vt:lpstr>
      <vt:lpstr>Слайд 41</vt:lpstr>
      <vt:lpstr>Слайд 42</vt:lpstr>
      <vt:lpstr>Способы загрузки и получения связанных данных</vt:lpstr>
      <vt:lpstr>Eager Loading</vt:lpstr>
      <vt:lpstr>Слайд 45</vt:lpstr>
      <vt:lpstr>Explicit Loading</vt:lpstr>
      <vt:lpstr>Слайд 47</vt:lpstr>
      <vt:lpstr>Lazy Loading</vt:lpstr>
      <vt:lpstr>Слайд 49</vt:lpstr>
      <vt:lpstr>Слайд 50</vt:lpstr>
      <vt:lpstr>Пример создания приложения с визуальными формами для работы с данными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Комментарии к примеру</vt:lpstr>
      <vt:lpstr>Слайд 64</vt:lpstr>
      <vt:lpstr>Слайд 65</vt:lpstr>
      <vt:lpstr>Конец примера</vt:lpstr>
      <vt:lpstr>Пример создания приложения с визуальными формами для работы с данными двух таблиц со связью один ко многим</vt:lpstr>
      <vt:lpstr>Слайд 68</vt:lpstr>
      <vt:lpstr>Слайд 69</vt:lpstr>
      <vt:lpstr>Слайд 70</vt:lpstr>
      <vt:lpstr>Слайд 71</vt:lpstr>
      <vt:lpstr>Слайд 72</vt:lpstr>
      <vt:lpstr>Слайд 73</vt:lpstr>
      <vt:lpstr>Слайд 74</vt:lpstr>
      <vt:lpstr>Слайд 75</vt:lpstr>
      <vt:lpstr>Слайд 76</vt:lpstr>
      <vt:lpstr>Слайд 77</vt:lpstr>
      <vt:lpstr>Слайд 78</vt:lpstr>
      <vt:lpstr>Слайд 79</vt:lpstr>
      <vt:lpstr>Слайд 80</vt:lpstr>
      <vt:lpstr>Слайд 81</vt:lpstr>
      <vt:lpstr>Слайд 82</vt:lpstr>
      <vt:lpstr>Слайд 83</vt:lpstr>
      <vt:lpstr>Конец примера</vt:lpstr>
      <vt:lpstr>Инициализация базы данных</vt:lpstr>
      <vt:lpstr>Слайд 86</vt:lpstr>
      <vt:lpstr>Слайд 87</vt:lpstr>
      <vt:lpstr>Слайд 88</vt:lpstr>
      <vt:lpstr>Слайд 89</vt:lpstr>
      <vt:lpstr>LINQ в Entity Framework</vt:lpstr>
      <vt:lpstr>Определение</vt:lpstr>
      <vt:lpstr>Слайд 92</vt:lpstr>
      <vt:lpstr>Слайд 93</vt:lpstr>
      <vt:lpstr>Пример кода</vt:lpstr>
      <vt:lpstr>Слайд 95</vt:lpstr>
      <vt:lpstr>Методы расширения LINQ</vt:lpstr>
      <vt:lpstr>Слайд 97</vt:lpstr>
      <vt:lpstr>Список используемых методов расширения LINQ</vt:lpstr>
      <vt:lpstr>Слайд 99</vt:lpstr>
      <vt:lpstr>Слайд 100</vt:lpstr>
      <vt:lpstr>Выборка и проекция из базы данных</vt:lpstr>
      <vt:lpstr>Слайд 102</vt:lpstr>
      <vt:lpstr>Слайд 103</vt:lpstr>
      <vt:lpstr>Сортировка</vt:lpstr>
      <vt:lpstr>Соединение таблиц</vt:lpstr>
      <vt:lpstr>Слайд 106</vt:lpstr>
      <vt:lpstr>Агрегатные операции</vt:lpstr>
      <vt:lpstr>Слайд 108</vt:lpstr>
      <vt:lpstr>SQL в Entity Framework</vt:lpstr>
      <vt:lpstr>Слайд 110</vt:lpstr>
      <vt:lpstr>Слайд 111</vt:lpstr>
      <vt:lpstr>Слайд 112</vt:lpstr>
      <vt:lpstr>Слайд 113</vt:lpstr>
      <vt:lpstr>Обращение к функции</vt:lpstr>
      <vt:lpstr>Обращение к хранимой процедуре</vt:lpstr>
      <vt:lpstr>Список источников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C#. Entity Framework</dc:title>
  <dc:creator>Артём</dc:creator>
  <cp:lastModifiedBy>std</cp:lastModifiedBy>
  <cp:revision>161</cp:revision>
  <dcterms:created xsi:type="dcterms:W3CDTF">2017-10-22T19:14:31Z</dcterms:created>
  <dcterms:modified xsi:type="dcterms:W3CDTF">2017-11-06T10:46:30Z</dcterms:modified>
</cp:coreProperties>
</file>